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sldIdLst>
    <p:sldId id="257" r:id="rId4"/>
    <p:sldId id="260" r:id="rId5"/>
    <p:sldId id="274" r:id="rId6"/>
    <p:sldId id="275" r:id="rId7"/>
    <p:sldId id="276" r:id="rId8"/>
    <p:sldId id="266" r:id="rId9"/>
    <p:sldId id="285" r:id="rId10"/>
    <p:sldId id="283" r:id="rId11"/>
    <p:sldId id="271" r:id="rId12"/>
    <p:sldId id="304" r:id="rId13"/>
    <p:sldId id="305" r:id="rId14"/>
    <p:sldId id="306" r:id="rId15"/>
    <p:sldId id="307" r:id="rId16"/>
    <p:sldId id="291" r:id="rId17"/>
    <p:sldId id="308" r:id="rId18"/>
    <p:sldId id="293" r:id="rId19"/>
    <p:sldId id="309" r:id="rId20"/>
    <p:sldId id="311" r:id="rId21"/>
    <p:sldId id="312" r:id="rId22"/>
    <p:sldId id="282" r:id="rId23"/>
    <p:sldId id="258" r:id="rId24"/>
  </p:sldIdLst>
  <p:sldSz cx="12192000" cy="6858000"/>
  <p:notesSz cx="6858000" cy="9144000"/>
  <p:embeddedFontLst>
    <p:embeddedFont>
      <p:font typeface="Nanum Myeongjo" panose="020B0600000101010101" charset="-127"/>
      <p:regular r:id="rId25"/>
      <p:bold r:id="rId26"/>
    </p:embeddedFont>
    <p:embeddedFont>
      <p:font typeface="-윤고딕320" panose="020B0600000101010101" charset="-127"/>
      <p:regular r:id="rId27"/>
    </p:embeddedFont>
    <p:embeddedFont>
      <p:font typeface="Adobe Caslon Pro Bold" panose="0205070206050A020403" pitchFamily="18" charset="0"/>
      <p:bold r:id="rId28"/>
      <p:boldItalic r:id="rId29"/>
    </p:embeddedFont>
    <p:embeddedFont>
      <p:font typeface="a장미다방" panose="02020600000000000000" pitchFamily="18" charset="-127"/>
      <p:regular r:id="rId30"/>
      <p:bold r:id="rId31"/>
      <p:italic r:id="rId32"/>
      <p:boldItalic r:id="rId33"/>
    </p:embeddedFont>
    <p:embeddedFont>
      <p:font typeface="KoPubDotum Bold" panose="02020603020101020101" pitchFamily="18" charset="-127"/>
      <p:regular r:id="rId34"/>
      <p:bold r:id="rId35"/>
    </p:embeddedFont>
    <p:embeddedFont>
      <p:font typeface="KoPubDotum Medium" panose="02020603020101020101" pitchFamily="18" charset="-127"/>
      <p:regular r:id="rId36"/>
    </p:embeddedFont>
    <p:embeddedFont>
      <p:font typeface="KoreanJMDBR" panose="02020600000000000000" pitchFamily="18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FFEA01"/>
    <a:srgbClr val="A0C0D7"/>
    <a:srgbClr val="FF4C00"/>
    <a:srgbClr val="2769A4"/>
    <a:srgbClr val="FFCCCC"/>
    <a:srgbClr val="FFFFCC"/>
    <a:srgbClr val="FE3F0A"/>
    <a:srgbClr val="FF3D2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20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1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32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08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84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33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4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725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255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9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38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8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93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13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68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2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218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02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8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53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192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67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8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30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00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8322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38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85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2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78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0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1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5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4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6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838B1-52EE-43B1-A926-60E2121A12DB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92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7.jp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75000"/>
            </a:schemeClr>
          </a:fgClr>
          <a:bgClr>
            <a:srgbClr val="1F4E7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138246" y="1525465"/>
            <a:ext cx="3886933" cy="3807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10221" y="3571634"/>
            <a:ext cx="3971559" cy="3231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9587" y="3547077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장미다방" panose="02020600000000000000" pitchFamily="18" charset="-127"/>
                <a:ea typeface="a장미다방" panose="02020600000000000000" pitchFamily="18" charset="-127"/>
                <a:cs typeface="+mn-cs"/>
              </a:rPr>
              <a:t>빅데이터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장미다방" panose="02020600000000000000" pitchFamily="18" charset="-127"/>
                <a:ea typeface="a장미다방" panose="02020600000000000000" pitchFamily="18" charset="-127"/>
                <a:cs typeface="+mn-cs"/>
              </a:rPr>
              <a:t>청년인재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2228671"/>
            <a:ext cx="3019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B9BD5">
                    <a:lumMod val="50000"/>
                  </a:srgbClr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아이콘</a:t>
            </a:r>
            <a:r>
              <a:rPr lang="en-US" altLang="ko-KR" sz="3600" dirty="0">
                <a:solidFill>
                  <a:srgbClr val="5B9BD5">
                    <a:lumMod val="50000"/>
                  </a:srgbClr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(</a:t>
            </a:r>
            <a:r>
              <a:rPr lang="en-US" altLang="ko-KR" sz="3600" dirty="0" err="1">
                <a:solidFill>
                  <a:srgbClr val="5B9BD5">
                    <a:lumMod val="50000"/>
                  </a:srgbClr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eyecon</a:t>
            </a:r>
            <a:r>
              <a:rPr lang="en-US" altLang="ko-KR" sz="3600" dirty="0">
                <a:solidFill>
                  <a:srgbClr val="5B9BD5">
                    <a:lumMod val="50000"/>
                  </a:srgbClr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KoreanJMDBR" panose="02020600000000000000" pitchFamily="18" charset="-127"/>
              <a:ea typeface="KoreanJMDBR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2533" y="3849820"/>
            <a:ext cx="388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장미다방" panose="02020600000000000000" pitchFamily="18" charset="-127"/>
                <a:ea typeface="a장미다방" panose="02020600000000000000" pitchFamily="18" charset="-127"/>
                <a:cs typeface="+mn-cs"/>
              </a:rPr>
              <a:t>이다혜 이상헌 이지원 이지현 홍유진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-9525" y="3571634"/>
            <a:ext cx="3743325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439150" y="3581159"/>
            <a:ext cx="3743325" cy="0"/>
          </a:xfrm>
          <a:prstGeom prst="straightConnector1">
            <a:avLst/>
          </a:prstGeom>
          <a:ln>
            <a:solidFill>
              <a:schemeClr val="bg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57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224053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51B4D-55C6-4738-9EEE-159404D00EB2}"/>
              </a:ext>
            </a:extLst>
          </p:cNvPr>
          <p:cNvSpPr txBox="1"/>
          <p:nvPr/>
        </p:nvSpPr>
        <p:spPr>
          <a:xfrm>
            <a:off x="833671" y="1362200"/>
            <a:ext cx="8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온라인 강의 화면을 보고 있다는 것을 어떻게 판단할 것인가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3B289F-FA1D-4F29-AC1D-63637BB34AA3}"/>
              </a:ext>
            </a:extLst>
          </p:cNvPr>
          <p:cNvSpPr/>
          <p:nvPr/>
        </p:nvSpPr>
        <p:spPr>
          <a:xfrm>
            <a:off x="1667942" y="2597922"/>
            <a:ext cx="3828516" cy="350920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C0E399-0172-459C-89E9-552E39F98569}"/>
              </a:ext>
            </a:extLst>
          </p:cNvPr>
          <p:cNvSpPr/>
          <p:nvPr/>
        </p:nvSpPr>
        <p:spPr>
          <a:xfrm>
            <a:off x="6695542" y="2597923"/>
            <a:ext cx="3828516" cy="350920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십자형 8">
            <a:extLst>
              <a:ext uri="{FF2B5EF4-FFF2-40B4-BE49-F238E27FC236}">
                <a16:creationId xmlns:a16="http://schemas.microsoft.com/office/drawing/2014/main" id="{2AF436BE-5A18-4734-A39F-26E341A7ECFB}"/>
              </a:ext>
            </a:extLst>
          </p:cNvPr>
          <p:cNvSpPr/>
          <p:nvPr/>
        </p:nvSpPr>
        <p:spPr>
          <a:xfrm>
            <a:off x="5719403" y="3978750"/>
            <a:ext cx="753194" cy="747549"/>
          </a:xfrm>
          <a:prstGeom prst="plus">
            <a:avLst>
              <a:gd name="adj" fmla="val 38527"/>
            </a:avLst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 descr="사람, 착용, 여자, 젊은이(가) 표시된 사진&#10;&#10;자동 생성된 설명">
            <a:extLst>
              <a:ext uri="{FF2B5EF4-FFF2-40B4-BE49-F238E27FC236}">
                <a16:creationId xmlns:a16="http://schemas.microsoft.com/office/drawing/2014/main" id="{C0832E37-5240-4DEE-9FFF-586B5E264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12" y="2975228"/>
            <a:ext cx="3612776" cy="27095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6A980F-A033-48CD-A925-76DDE8653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50" y="3058176"/>
            <a:ext cx="2857500" cy="2857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49A7B1-7338-4A3F-87C5-29C00A71619B}"/>
              </a:ext>
            </a:extLst>
          </p:cNvPr>
          <p:cNvSpPr txBox="1"/>
          <p:nvPr/>
        </p:nvSpPr>
        <p:spPr>
          <a:xfrm>
            <a:off x="2448804" y="2200238"/>
            <a:ext cx="226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Pupil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Detection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6B882-A83E-4B9B-995D-218EC9617F02}"/>
              </a:ext>
            </a:extLst>
          </p:cNvPr>
          <p:cNvSpPr txBox="1"/>
          <p:nvPr/>
        </p:nvSpPr>
        <p:spPr>
          <a:xfrm>
            <a:off x="6876862" y="2200238"/>
            <a:ext cx="3539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3D Head pose Estimation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0142D69-A3BC-4F8D-8DC5-F8CDAAB01561}"/>
              </a:ext>
            </a:extLst>
          </p:cNvPr>
          <p:cNvSpPr/>
          <p:nvPr/>
        </p:nvSpPr>
        <p:spPr>
          <a:xfrm flipV="1">
            <a:off x="809134" y="1524006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493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8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37077D-97E5-4A33-959D-A47EB60E5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8" y="2791508"/>
            <a:ext cx="3810000" cy="285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23B895-3E5F-41AC-9CCD-CBF877DC4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38" y="2791508"/>
            <a:ext cx="3810000" cy="2857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57A7FD-661F-4BAF-8220-61A38BFC6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01" y="2791508"/>
            <a:ext cx="2857500" cy="2857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379FF8-3F00-43BA-BCC7-DEA6DB66ADBB}"/>
              </a:ext>
            </a:extLst>
          </p:cNvPr>
          <p:cNvSpPr txBox="1"/>
          <p:nvPr/>
        </p:nvSpPr>
        <p:spPr>
          <a:xfrm>
            <a:off x="833671" y="1362200"/>
            <a:ext cx="8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Pupil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detection: 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동공이 얼굴에서 가장 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‘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어두운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’ 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부위임에 착안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2D723B3-904D-485A-98B1-8EB9F5466922}"/>
              </a:ext>
            </a:extLst>
          </p:cNvPr>
          <p:cNvSpPr/>
          <p:nvPr/>
        </p:nvSpPr>
        <p:spPr>
          <a:xfrm flipV="1">
            <a:off x="809134" y="1524006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6A6350-3798-4CBE-9654-752CBC6028A7}"/>
              </a:ext>
            </a:extLst>
          </p:cNvPr>
          <p:cNvSpPr txBox="1"/>
          <p:nvPr/>
        </p:nvSpPr>
        <p:spPr>
          <a:xfrm>
            <a:off x="858207" y="2305049"/>
            <a:ext cx="226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Step1. 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2AC42-510A-4406-B427-0FCBE7C33F1B}"/>
              </a:ext>
            </a:extLst>
          </p:cNvPr>
          <p:cNvSpPr txBox="1"/>
          <p:nvPr/>
        </p:nvSpPr>
        <p:spPr>
          <a:xfrm>
            <a:off x="1712212" y="2350390"/>
            <a:ext cx="8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Caslon Pro Bold" panose="0205070206050A020403" pitchFamily="18" charset="0"/>
                <a:ea typeface="KoPubDotum Medium" panose="02020603020101020101" pitchFamily="18" charset="-127"/>
              </a:rPr>
              <a:t>Face landmark detection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EB3483-3D6A-4A55-87BB-466A5E413CD8}"/>
              </a:ext>
            </a:extLst>
          </p:cNvPr>
          <p:cNvSpPr txBox="1"/>
          <p:nvPr/>
        </p:nvSpPr>
        <p:spPr>
          <a:xfrm>
            <a:off x="8298912" y="2305049"/>
            <a:ext cx="226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Step2. 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EF81B6-ED4F-4A1B-87F5-C0591A832F6F}"/>
              </a:ext>
            </a:extLst>
          </p:cNvPr>
          <p:cNvSpPr txBox="1"/>
          <p:nvPr/>
        </p:nvSpPr>
        <p:spPr>
          <a:xfrm>
            <a:off x="9152918" y="2350390"/>
            <a:ext cx="173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Caslon Pro Bold" panose="0205070206050A020403" pitchFamily="18" charset="0"/>
                <a:ea typeface="KoPubDotum Medium" panose="02020603020101020101" pitchFamily="18" charset="-127"/>
              </a:rPr>
              <a:t>Crop eye area</a:t>
            </a:r>
          </a:p>
        </p:txBody>
      </p:sp>
    </p:spTree>
    <p:extLst>
      <p:ext uri="{BB962C8B-B14F-4D97-AF65-F5344CB8AC3E}">
        <p14:creationId xmlns:p14="http://schemas.microsoft.com/office/powerpoint/2010/main" val="4215233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2F9316-931A-4512-B46F-992211A1F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2781024"/>
            <a:ext cx="2857500" cy="2857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B0C4B2-A4DF-4193-8688-09CA10B1A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793674"/>
            <a:ext cx="2857500" cy="2857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750FE4-A3CD-451B-B502-5CC94A7AC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21" y="2781024"/>
            <a:ext cx="285750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C7181A-7AD8-4C49-8708-E704DF77B38F}"/>
              </a:ext>
            </a:extLst>
          </p:cNvPr>
          <p:cNvSpPr txBox="1"/>
          <p:nvPr/>
        </p:nvSpPr>
        <p:spPr>
          <a:xfrm>
            <a:off x="1243692" y="2305049"/>
            <a:ext cx="226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Step3. 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9F911-74B0-4A22-8162-36A1C0A5EC02}"/>
              </a:ext>
            </a:extLst>
          </p:cNvPr>
          <p:cNvSpPr txBox="1"/>
          <p:nvPr/>
        </p:nvSpPr>
        <p:spPr>
          <a:xfrm>
            <a:off x="2097697" y="2350390"/>
            <a:ext cx="8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Caslon Pro Bold" panose="0205070206050A020403" pitchFamily="18" charset="0"/>
                <a:ea typeface="KoPubDotum Medium" panose="02020603020101020101" pitchFamily="18" charset="-127"/>
              </a:rPr>
              <a:t>RGB image to gray scale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95D02-98DE-4A89-B569-E04FFA8F6235}"/>
              </a:ext>
            </a:extLst>
          </p:cNvPr>
          <p:cNvSpPr txBox="1"/>
          <p:nvPr/>
        </p:nvSpPr>
        <p:spPr>
          <a:xfrm>
            <a:off x="7922391" y="2305049"/>
            <a:ext cx="226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dobe Caslon Pro Bold" panose="0205070206050A020403" pitchFamily="18" charset="0"/>
              </a:rPr>
              <a:t>Step4. 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349C82-92C3-4B65-BE5B-5B5175562534}"/>
              </a:ext>
            </a:extLst>
          </p:cNvPr>
          <p:cNvSpPr txBox="1"/>
          <p:nvPr/>
        </p:nvSpPr>
        <p:spPr>
          <a:xfrm>
            <a:off x="8776396" y="2350390"/>
            <a:ext cx="199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Caslon Pro Bold" panose="0205070206050A020403" pitchFamily="18" charset="0"/>
                <a:ea typeface="KoPubDotum Medium" panose="02020603020101020101" pitchFamily="18" charset="-127"/>
              </a:rPr>
              <a:t>Convert to binary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B9189E3-EC5F-4A98-95D1-0429EF8C5F0F}"/>
              </a:ext>
            </a:extLst>
          </p:cNvPr>
          <p:cNvCxnSpPr>
            <a:cxnSpLocks/>
          </p:cNvCxnSpPr>
          <p:nvPr/>
        </p:nvCxnSpPr>
        <p:spPr>
          <a:xfrm>
            <a:off x="9529485" y="4209774"/>
            <a:ext cx="356944" cy="514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A41FB2-06BA-47AE-8263-57181B9695DC}"/>
              </a:ext>
            </a:extLst>
          </p:cNvPr>
          <p:cNvCxnSpPr>
            <a:cxnSpLocks/>
          </p:cNvCxnSpPr>
          <p:nvPr/>
        </p:nvCxnSpPr>
        <p:spPr>
          <a:xfrm>
            <a:off x="9886429" y="4720763"/>
            <a:ext cx="3834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4FEEA94-C718-466D-9836-AC8C2480CA8B}"/>
              </a:ext>
            </a:extLst>
          </p:cNvPr>
          <p:cNvSpPr txBox="1"/>
          <p:nvPr/>
        </p:nvSpPr>
        <p:spPr>
          <a:xfrm>
            <a:off x="10235728" y="4571957"/>
            <a:ext cx="199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Caslon Pro Bold" panose="0205070206050A020403" pitchFamily="18" charset="0"/>
                <a:ea typeface="KoPubDotum Medium" panose="02020603020101020101" pitchFamily="18" charset="-127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982244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2" grpId="0"/>
      <p:bldP spid="26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673AB8-242C-42E9-B4E1-53A0D0A6A9E6}"/>
              </a:ext>
            </a:extLst>
          </p:cNvPr>
          <p:cNvSpPr txBox="1"/>
          <p:nvPr/>
        </p:nvSpPr>
        <p:spPr>
          <a:xfrm>
            <a:off x="1116308" y="1727090"/>
            <a:ext cx="983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Face landmark detection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을 기반으로 머리 부분의 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3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차원 벡터 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X, Y, Z (Pitch, Yaw, Roll)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를 도출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5" name="그림 4" descr="사람, 착용, 여자, 젊은이(가) 표시된 사진&#10;&#10;자동 생성된 설명">
            <a:extLst>
              <a:ext uri="{FF2B5EF4-FFF2-40B4-BE49-F238E27FC236}">
                <a16:creationId xmlns:a16="http://schemas.microsoft.com/office/drawing/2014/main" id="{7CEACB0F-750E-4E11-948E-88BDBBC9F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86" y="2197547"/>
            <a:ext cx="4288565" cy="3216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1F9D3A-B718-4317-8ED9-23AE1CDA2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46" y="2197547"/>
            <a:ext cx="3368391" cy="3094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67B612-69B0-49F8-8839-0EC8A7C31CE1}"/>
              </a:ext>
            </a:extLst>
          </p:cNvPr>
          <p:cNvSpPr txBox="1"/>
          <p:nvPr/>
        </p:nvSpPr>
        <p:spPr>
          <a:xfrm>
            <a:off x="833671" y="1362200"/>
            <a:ext cx="8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Head pose estimation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57388E2-8780-47B5-A290-1105C13ECA0E}"/>
              </a:ext>
            </a:extLst>
          </p:cNvPr>
          <p:cNvSpPr/>
          <p:nvPr/>
        </p:nvSpPr>
        <p:spPr>
          <a:xfrm flipV="1">
            <a:off x="809134" y="1524006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0D7936-5CDE-4D43-AE5E-7D1C444FFE62}"/>
              </a:ext>
            </a:extLst>
          </p:cNvPr>
          <p:cNvSpPr txBox="1"/>
          <p:nvPr/>
        </p:nvSpPr>
        <p:spPr>
          <a:xfrm>
            <a:off x="1228224" y="5724791"/>
            <a:ext cx="924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- Head pose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의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 3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차원 벡터와 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pupil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의 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2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차원 좌표를 이용해서 시선이 강의 화면을 보고 있는지 예측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09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8842" y="1080881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데이터 생성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E5588A2-0012-49AB-B855-4E542BD7E0FF}"/>
              </a:ext>
            </a:extLst>
          </p:cNvPr>
          <p:cNvSpPr/>
          <p:nvPr/>
        </p:nvSpPr>
        <p:spPr>
          <a:xfrm>
            <a:off x="1194004" y="4995836"/>
            <a:ext cx="2308303" cy="448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Raw Data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102D29-959E-4B3B-B805-BADF1175F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" t="3698" r="52312" b="1906"/>
          <a:stretch/>
        </p:blipFill>
        <p:spPr>
          <a:xfrm>
            <a:off x="973714" y="2566334"/>
            <a:ext cx="2748882" cy="222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6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8842" y="1080881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데이터 생성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E5588A2-0012-49AB-B855-4E542BD7E0FF}"/>
              </a:ext>
            </a:extLst>
          </p:cNvPr>
          <p:cNvSpPr/>
          <p:nvPr/>
        </p:nvSpPr>
        <p:spPr>
          <a:xfrm>
            <a:off x="1194004" y="4995836"/>
            <a:ext cx="2308303" cy="448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Raw Data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102D29-959E-4B3B-B805-BADF1175F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" t="3698" r="52312" b="1906"/>
          <a:stretch/>
        </p:blipFill>
        <p:spPr>
          <a:xfrm>
            <a:off x="973714" y="2566334"/>
            <a:ext cx="2748882" cy="22202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7B8F96-4112-4129-BFAD-3E96788897A8}"/>
              </a:ext>
            </a:extLst>
          </p:cNvPr>
          <p:cNvSpPr/>
          <p:nvPr/>
        </p:nvSpPr>
        <p:spPr>
          <a:xfrm>
            <a:off x="0" y="-11241"/>
            <a:ext cx="12192000" cy="6879456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다리꼴 5">
            <a:extLst>
              <a:ext uri="{FF2B5EF4-FFF2-40B4-BE49-F238E27FC236}">
                <a16:creationId xmlns:a16="http://schemas.microsoft.com/office/drawing/2014/main" id="{0E3C7262-B692-4F5F-B277-2CA2224E4DCF}"/>
              </a:ext>
            </a:extLst>
          </p:cNvPr>
          <p:cNvSpPr/>
          <p:nvPr/>
        </p:nvSpPr>
        <p:spPr>
          <a:xfrm rot="16200000">
            <a:off x="2316271" y="2493535"/>
            <a:ext cx="5147671" cy="2373403"/>
          </a:xfrm>
          <a:prstGeom prst="trapezoid">
            <a:avLst>
              <a:gd name="adj" fmla="val 614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779751-DA98-4700-91CB-025A9E3D538B}"/>
              </a:ext>
            </a:extLst>
          </p:cNvPr>
          <p:cNvSpPr/>
          <p:nvPr/>
        </p:nvSpPr>
        <p:spPr>
          <a:xfrm>
            <a:off x="6076807" y="1106403"/>
            <a:ext cx="5421237" cy="514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010595-1D42-4FCC-A437-020622AD0E3B}"/>
              </a:ext>
            </a:extLst>
          </p:cNvPr>
          <p:cNvSpPr/>
          <p:nvPr/>
        </p:nvSpPr>
        <p:spPr>
          <a:xfrm>
            <a:off x="4140062" y="4332708"/>
            <a:ext cx="2308303" cy="448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Face Image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9F58E6-BB29-42C8-B165-28DA38415CCA}"/>
              </a:ext>
            </a:extLst>
          </p:cNvPr>
          <p:cNvSpPr/>
          <p:nvPr/>
        </p:nvSpPr>
        <p:spPr>
          <a:xfrm>
            <a:off x="9010800" y="3195494"/>
            <a:ext cx="2308303" cy="448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Face La</a:t>
            </a:r>
            <a:r>
              <a:rPr lang="en-US" altLang="ko-KR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ndmarks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847E3D-2535-44E0-A56F-927DA99EDE99}"/>
              </a:ext>
            </a:extLst>
          </p:cNvPr>
          <p:cNvSpPr/>
          <p:nvPr/>
        </p:nvSpPr>
        <p:spPr>
          <a:xfrm>
            <a:off x="6485622" y="5411157"/>
            <a:ext cx="2308303" cy="448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Head Pos</a:t>
            </a: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e Values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AF94BA-1510-49B5-A354-FF220677FD1D}"/>
              </a:ext>
            </a:extLst>
          </p:cNvPr>
          <p:cNvSpPr/>
          <p:nvPr/>
        </p:nvSpPr>
        <p:spPr>
          <a:xfrm>
            <a:off x="9047922" y="5411157"/>
            <a:ext cx="2308303" cy="448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Pupil Coordinates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279F51-8E2A-4B56-8360-DD75B8561C37}"/>
              </a:ext>
            </a:extLst>
          </p:cNvPr>
          <p:cNvSpPr/>
          <p:nvPr/>
        </p:nvSpPr>
        <p:spPr>
          <a:xfrm>
            <a:off x="6448499" y="3195494"/>
            <a:ext cx="2308303" cy="448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Eye Image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5239BB-51C6-4036-9A58-CB6D3EE2518A}"/>
              </a:ext>
            </a:extLst>
          </p:cNvPr>
          <p:cNvSpPr txBox="1"/>
          <p:nvPr/>
        </p:nvSpPr>
        <p:spPr>
          <a:xfrm>
            <a:off x="7109978" y="4204657"/>
            <a:ext cx="18987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002060"/>
                </a:solidFill>
                <a:latin typeface="Adobe Caslon Pro Bold" panose="0205070206050A020403" pitchFamily="18" charset="0"/>
              </a:rPr>
              <a:t>x = -04.72</a:t>
            </a:r>
          </a:p>
          <a:p>
            <a:r>
              <a:rPr lang="en-US" altLang="ko-KR" sz="1700" dirty="0">
                <a:solidFill>
                  <a:srgbClr val="002060"/>
                </a:solidFill>
                <a:latin typeface="Adobe Caslon Pro Bold" panose="0205070206050A020403" pitchFamily="18" charset="0"/>
              </a:rPr>
              <a:t>y = +24.57</a:t>
            </a:r>
          </a:p>
          <a:p>
            <a:r>
              <a:rPr lang="en-US" altLang="ko-KR" sz="1700" dirty="0">
                <a:solidFill>
                  <a:srgbClr val="002060"/>
                </a:solidFill>
                <a:latin typeface="Adobe Caslon Pro Bold" panose="0205070206050A020403" pitchFamily="18" charset="0"/>
              </a:rPr>
              <a:t>z = +02.89</a:t>
            </a:r>
            <a:endParaRPr lang="ko-KR" altLang="en-US" sz="1700" dirty="0">
              <a:solidFill>
                <a:srgbClr val="002060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E2F94D-28E7-4A1B-A003-44E8D487E074}"/>
              </a:ext>
            </a:extLst>
          </p:cNvPr>
          <p:cNvSpPr txBox="1"/>
          <p:nvPr/>
        </p:nvSpPr>
        <p:spPr>
          <a:xfrm>
            <a:off x="9047922" y="4323159"/>
            <a:ext cx="23103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002060"/>
                </a:solidFill>
                <a:latin typeface="Adobe Caslon Pro Bold" panose="0205070206050A020403" pitchFamily="18" charset="0"/>
              </a:rPr>
              <a:t>Left Pupil: (289, 355)</a:t>
            </a:r>
          </a:p>
          <a:p>
            <a:r>
              <a:rPr lang="en-US" altLang="ko-KR" sz="1700" dirty="0">
                <a:solidFill>
                  <a:srgbClr val="002060"/>
                </a:solidFill>
                <a:latin typeface="Adobe Caslon Pro Bold" panose="0205070206050A020403" pitchFamily="18" charset="0"/>
              </a:rPr>
              <a:t>Right Pupil: (280, 341) </a:t>
            </a:r>
            <a:endParaRPr lang="ko-KR" altLang="en-US" sz="1700" dirty="0">
              <a:solidFill>
                <a:srgbClr val="002060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D4AB612-F8D2-4ACA-BFFC-40EC63513F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72" t="21280" r="13055" b="4585"/>
          <a:stretch/>
        </p:blipFill>
        <p:spPr>
          <a:xfrm>
            <a:off x="9388365" y="1260975"/>
            <a:ext cx="1553172" cy="18149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1AC8A9F-434E-4A29-BD69-D046300E5D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29" t="37460" r="64144" b="22815"/>
          <a:stretch/>
        </p:blipFill>
        <p:spPr>
          <a:xfrm>
            <a:off x="4632209" y="2893057"/>
            <a:ext cx="1317599" cy="132056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E0F15FE-9B2B-4ED1-9CDD-783D47EB7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05" t="46596" r="72115" b="41309"/>
          <a:stretch/>
        </p:blipFill>
        <p:spPr>
          <a:xfrm>
            <a:off x="6777997" y="2023239"/>
            <a:ext cx="724509" cy="6989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C22C877-3876-4ABB-BA24-1D3BAC1DA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26" t="45875" r="65593" b="42031"/>
          <a:stretch/>
        </p:blipFill>
        <p:spPr>
          <a:xfrm>
            <a:off x="7716162" y="2016967"/>
            <a:ext cx="724510" cy="6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9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3471" y="1141998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모델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ACBA93-E283-40C7-A19A-E7748917DEEF}"/>
              </a:ext>
            </a:extLst>
          </p:cNvPr>
          <p:cNvSpPr/>
          <p:nvPr/>
        </p:nvSpPr>
        <p:spPr>
          <a:xfrm>
            <a:off x="701773" y="1743934"/>
            <a:ext cx="1772494" cy="3960624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B8513-A26E-4CDE-8E81-A287B22585CA}"/>
              </a:ext>
            </a:extLst>
          </p:cNvPr>
          <p:cNvSpPr txBox="1"/>
          <p:nvPr/>
        </p:nvSpPr>
        <p:spPr>
          <a:xfrm>
            <a:off x="1310113" y="1820252"/>
            <a:ext cx="1255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dobe Caslon Pro Bold" panose="0205070206050A020403" pitchFamily="18" charset="0"/>
                <a:ea typeface="210 맨발의청춘 R" panose="02020603020101020101" pitchFamily="18" charset="-127"/>
              </a:rPr>
              <a:t>Input</a:t>
            </a:r>
            <a:endParaRPr lang="ko-KR" altLang="en-US" sz="1500" dirty="0">
              <a:latin typeface="Adobe Caslon Pro Bold" panose="0205070206050A020403" pitchFamily="18" charset="0"/>
              <a:ea typeface="210 맨발의청춘 R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944C08-7AA4-4E32-B80A-E3A8EE6DDBD7}"/>
              </a:ext>
            </a:extLst>
          </p:cNvPr>
          <p:cNvSpPr/>
          <p:nvPr/>
        </p:nvSpPr>
        <p:spPr>
          <a:xfrm>
            <a:off x="2579610" y="1743935"/>
            <a:ext cx="4305294" cy="3960624"/>
          </a:xfrm>
          <a:prstGeom prst="rect">
            <a:avLst/>
          </a:prstGeom>
          <a:noFill/>
          <a:ln w="19050">
            <a:solidFill>
              <a:srgbClr val="FF4C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E17258-E4F0-4ECB-AB43-3BFD62014EA2}"/>
              </a:ext>
            </a:extLst>
          </p:cNvPr>
          <p:cNvSpPr/>
          <p:nvPr/>
        </p:nvSpPr>
        <p:spPr>
          <a:xfrm>
            <a:off x="6990248" y="1743933"/>
            <a:ext cx="2301220" cy="3960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7A969E-1A44-41A5-9D34-3EE92DDA25E7}"/>
              </a:ext>
            </a:extLst>
          </p:cNvPr>
          <p:cNvSpPr/>
          <p:nvPr/>
        </p:nvSpPr>
        <p:spPr>
          <a:xfrm>
            <a:off x="9385611" y="1743933"/>
            <a:ext cx="1880070" cy="39606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DA449B-6B51-4BBB-B54C-EC2CBECE367E}"/>
              </a:ext>
            </a:extLst>
          </p:cNvPr>
          <p:cNvSpPr txBox="1"/>
          <p:nvPr/>
        </p:nvSpPr>
        <p:spPr>
          <a:xfrm>
            <a:off x="3393217" y="1820252"/>
            <a:ext cx="27651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dobe Caslon Pro Bold" panose="0205070206050A020403" pitchFamily="18" charset="0"/>
                <a:ea typeface="210 맨발의청춘 R" panose="02020603020101020101" pitchFamily="18" charset="-127"/>
              </a:rPr>
              <a:t>Convolutional Neural Network</a:t>
            </a:r>
            <a:endParaRPr lang="ko-KR" altLang="en-US" sz="1500" dirty="0">
              <a:latin typeface="Adobe Caslon Pro Bold" panose="0205070206050A020403" pitchFamily="18" charset="0"/>
              <a:ea typeface="210 맨발의청춘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A37EF-96D4-4148-8318-F91AC53031BE}"/>
              </a:ext>
            </a:extLst>
          </p:cNvPr>
          <p:cNvSpPr txBox="1"/>
          <p:nvPr/>
        </p:nvSpPr>
        <p:spPr>
          <a:xfrm>
            <a:off x="7766911" y="1820252"/>
            <a:ext cx="819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dobe Caslon Pro Bold" panose="0205070206050A020403" pitchFamily="18" charset="0"/>
                <a:ea typeface="210 맨발의청춘 R" panose="02020603020101020101" pitchFamily="18" charset="-127"/>
              </a:rPr>
              <a:t>Fusion</a:t>
            </a:r>
            <a:endParaRPr lang="ko-KR" altLang="en-US" sz="1500" dirty="0">
              <a:latin typeface="Adobe Caslon Pro Bold" panose="0205070206050A020403" pitchFamily="18" charset="0"/>
              <a:ea typeface="210 맨발의청춘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8B2604-E93B-4FB7-819D-D82B58E47A28}"/>
              </a:ext>
            </a:extLst>
          </p:cNvPr>
          <p:cNvSpPr txBox="1"/>
          <p:nvPr/>
        </p:nvSpPr>
        <p:spPr>
          <a:xfrm>
            <a:off x="9934034" y="1820252"/>
            <a:ext cx="819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dobe Caslon Pro Bold" panose="0205070206050A020403" pitchFamily="18" charset="0"/>
                <a:ea typeface="210 맨발의청춘 R" panose="02020603020101020101" pitchFamily="18" charset="-127"/>
              </a:rPr>
              <a:t>Output</a:t>
            </a:r>
            <a:endParaRPr lang="ko-KR" altLang="en-US" sz="1500" dirty="0">
              <a:latin typeface="Adobe Caslon Pro Bold" panose="0205070206050A020403" pitchFamily="18" charset="0"/>
              <a:ea typeface="210 맨발의청춘 R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477C25-A63C-4FCD-A1A1-1E5620165DC2}"/>
              </a:ext>
            </a:extLst>
          </p:cNvPr>
          <p:cNvSpPr txBox="1"/>
          <p:nvPr/>
        </p:nvSpPr>
        <p:spPr>
          <a:xfrm>
            <a:off x="692248" y="4254491"/>
            <a:ext cx="234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dobe Caslon Pro Bold" panose="0205070206050A020403" pitchFamily="18" charset="0"/>
              </a:rPr>
              <a:t>Face landmark points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8AC0A5-7059-411B-974F-B1FF6A4F1601}"/>
              </a:ext>
            </a:extLst>
          </p:cNvPr>
          <p:cNvSpPr txBox="1"/>
          <p:nvPr/>
        </p:nvSpPr>
        <p:spPr>
          <a:xfrm>
            <a:off x="852172" y="4792881"/>
            <a:ext cx="234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dobe Caslon Pro Bold" panose="0205070206050A020403" pitchFamily="18" charset="0"/>
              </a:rPr>
              <a:t>Head pose values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5D5940-592F-49FF-9137-E944FDBC39FF}"/>
              </a:ext>
            </a:extLst>
          </p:cNvPr>
          <p:cNvSpPr txBox="1"/>
          <p:nvPr/>
        </p:nvSpPr>
        <p:spPr>
          <a:xfrm>
            <a:off x="933635" y="5325533"/>
            <a:ext cx="2347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Adobe Caslon Pro Bold" panose="0205070206050A020403" pitchFamily="18" charset="0"/>
              </a:rPr>
              <a:t>Pupil coordinates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Adobe Caslon Pro Bold" panose="0205070206050A020403" pitchFamily="18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D2D7BDE-4DD5-47DC-9E3E-AC110C24F7D4}"/>
              </a:ext>
            </a:extLst>
          </p:cNvPr>
          <p:cNvCxnSpPr>
            <a:cxnSpLocks/>
          </p:cNvCxnSpPr>
          <p:nvPr/>
        </p:nvCxnSpPr>
        <p:spPr>
          <a:xfrm>
            <a:off x="2414902" y="3764455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72CBE6C-CF93-46B6-B683-78946AE9AACF}"/>
              </a:ext>
            </a:extLst>
          </p:cNvPr>
          <p:cNvCxnSpPr>
            <a:cxnSpLocks/>
          </p:cNvCxnSpPr>
          <p:nvPr/>
        </p:nvCxnSpPr>
        <p:spPr>
          <a:xfrm>
            <a:off x="2414902" y="2896764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1C637D18-0B10-47DC-9FB8-83FAC3E7B1BC}"/>
              </a:ext>
            </a:extLst>
          </p:cNvPr>
          <p:cNvSpPr/>
          <p:nvPr/>
        </p:nvSpPr>
        <p:spPr>
          <a:xfrm>
            <a:off x="2851917" y="5335459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8036EDD-DCC3-405A-9FED-5B72B854DFD3}"/>
              </a:ext>
            </a:extLst>
          </p:cNvPr>
          <p:cNvSpPr txBox="1"/>
          <p:nvPr/>
        </p:nvSpPr>
        <p:spPr>
          <a:xfrm>
            <a:off x="2804475" y="5335459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x1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A6F645A6-1677-4EB9-8E4C-486A202CF667}"/>
              </a:ext>
            </a:extLst>
          </p:cNvPr>
          <p:cNvSpPr/>
          <p:nvPr/>
        </p:nvSpPr>
        <p:spPr>
          <a:xfrm>
            <a:off x="3118617" y="5335459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55B4FBC-9C12-4AC5-9C00-DDC1B2A240FC}"/>
              </a:ext>
            </a:extLst>
          </p:cNvPr>
          <p:cNvSpPr txBox="1"/>
          <p:nvPr/>
        </p:nvSpPr>
        <p:spPr>
          <a:xfrm>
            <a:off x="3071175" y="5335459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y1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2C235E3-9922-48FF-88A5-BF87E24E8494}"/>
              </a:ext>
            </a:extLst>
          </p:cNvPr>
          <p:cNvSpPr/>
          <p:nvPr/>
        </p:nvSpPr>
        <p:spPr>
          <a:xfrm>
            <a:off x="3385317" y="5335058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48B658-E7AA-434D-92BD-7FEE189C467D}"/>
              </a:ext>
            </a:extLst>
          </p:cNvPr>
          <p:cNvSpPr txBox="1"/>
          <p:nvPr/>
        </p:nvSpPr>
        <p:spPr>
          <a:xfrm>
            <a:off x="3337875" y="5335058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x2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4A2564DE-F055-44F4-91C9-F5502FD1929E}"/>
              </a:ext>
            </a:extLst>
          </p:cNvPr>
          <p:cNvSpPr/>
          <p:nvPr/>
        </p:nvSpPr>
        <p:spPr>
          <a:xfrm>
            <a:off x="3652017" y="5335058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4F9A1F-45B4-4692-A4BB-B5916182AC7B}"/>
              </a:ext>
            </a:extLst>
          </p:cNvPr>
          <p:cNvSpPr txBox="1"/>
          <p:nvPr/>
        </p:nvSpPr>
        <p:spPr>
          <a:xfrm>
            <a:off x="3604575" y="5335058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y2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C45F74-C795-420F-BC2E-5CFD01CD029C}"/>
              </a:ext>
            </a:extLst>
          </p:cNvPr>
          <p:cNvSpPr txBox="1"/>
          <p:nvPr/>
        </p:nvSpPr>
        <p:spPr>
          <a:xfrm>
            <a:off x="9489987" y="2918917"/>
            <a:ext cx="1659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Adobe Caslon Pro Bold" panose="0205070206050A020403" pitchFamily="18" charset="0"/>
                <a:ea typeface="210 맨발의청춘 R" panose="02020603020101020101" pitchFamily="18" charset="-127"/>
              </a:rPr>
              <a:t>Binary</a:t>
            </a:r>
          </a:p>
          <a:p>
            <a:pPr algn="ctr"/>
            <a:r>
              <a:rPr lang="en-US" altLang="ko-KR" sz="1500" dirty="0">
                <a:latin typeface="Adobe Caslon Pro Bold" panose="0205070206050A020403" pitchFamily="18" charset="0"/>
                <a:ea typeface="210 맨발의청춘 R" panose="02020603020101020101" pitchFamily="18" charset="-127"/>
              </a:rPr>
              <a:t>Classification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24F9FA3-A174-464F-BDA2-8F9D6AE9DAF6}"/>
              </a:ext>
            </a:extLst>
          </p:cNvPr>
          <p:cNvCxnSpPr>
            <a:cxnSpLocks/>
          </p:cNvCxnSpPr>
          <p:nvPr/>
        </p:nvCxnSpPr>
        <p:spPr>
          <a:xfrm>
            <a:off x="2414902" y="4371612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272E17A-7F22-41EC-9FCC-13F592F61809}"/>
              </a:ext>
            </a:extLst>
          </p:cNvPr>
          <p:cNvCxnSpPr>
            <a:cxnSpLocks/>
          </p:cNvCxnSpPr>
          <p:nvPr/>
        </p:nvCxnSpPr>
        <p:spPr>
          <a:xfrm>
            <a:off x="2414902" y="4900477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B9EB3E-146C-4043-BF43-26B8BCA287C9}"/>
              </a:ext>
            </a:extLst>
          </p:cNvPr>
          <p:cNvCxnSpPr>
            <a:cxnSpLocks/>
          </p:cNvCxnSpPr>
          <p:nvPr/>
        </p:nvCxnSpPr>
        <p:spPr>
          <a:xfrm>
            <a:off x="2414902" y="5445928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5C93EA-BF01-4E39-91C8-85EDB780E418}"/>
              </a:ext>
            </a:extLst>
          </p:cNvPr>
          <p:cNvCxnSpPr>
            <a:cxnSpLocks/>
          </p:cNvCxnSpPr>
          <p:nvPr/>
        </p:nvCxnSpPr>
        <p:spPr>
          <a:xfrm flipV="1">
            <a:off x="4010045" y="5445541"/>
            <a:ext cx="1575887" cy="935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A93AC08-D0E0-44AE-8495-FC263BAA866C}"/>
              </a:ext>
            </a:extLst>
          </p:cNvPr>
          <p:cNvSpPr/>
          <p:nvPr/>
        </p:nvSpPr>
        <p:spPr>
          <a:xfrm>
            <a:off x="5735557" y="5325934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89E4A-589C-4D17-92EA-AC71E875F7B8}"/>
              </a:ext>
            </a:extLst>
          </p:cNvPr>
          <p:cNvSpPr txBox="1"/>
          <p:nvPr/>
        </p:nvSpPr>
        <p:spPr>
          <a:xfrm>
            <a:off x="5688115" y="5325934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x1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E583D42-7030-48FD-ACBB-3A19D278E1AB}"/>
              </a:ext>
            </a:extLst>
          </p:cNvPr>
          <p:cNvSpPr/>
          <p:nvPr/>
        </p:nvSpPr>
        <p:spPr>
          <a:xfrm>
            <a:off x="5993292" y="5325934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B56B7A-837A-43BF-B6AA-57061F8AFF61}"/>
              </a:ext>
            </a:extLst>
          </p:cNvPr>
          <p:cNvSpPr txBox="1"/>
          <p:nvPr/>
        </p:nvSpPr>
        <p:spPr>
          <a:xfrm>
            <a:off x="5954815" y="5325934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y1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FCE756E-321B-4B04-8974-786AC11F6C02}"/>
              </a:ext>
            </a:extLst>
          </p:cNvPr>
          <p:cNvSpPr/>
          <p:nvPr/>
        </p:nvSpPr>
        <p:spPr>
          <a:xfrm>
            <a:off x="6259992" y="5325533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36787-D4C4-464B-BD8D-4920BCA2EEBE}"/>
              </a:ext>
            </a:extLst>
          </p:cNvPr>
          <p:cNvSpPr txBox="1"/>
          <p:nvPr/>
        </p:nvSpPr>
        <p:spPr>
          <a:xfrm>
            <a:off x="6221515" y="5325533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x2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761167-65C5-4AD8-9DF2-638E2FC90BC8}"/>
              </a:ext>
            </a:extLst>
          </p:cNvPr>
          <p:cNvSpPr/>
          <p:nvPr/>
        </p:nvSpPr>
        <p:spPr>
          <a:xfrm>
            <a:off x="6526692" y="5325533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717647-62CE-4E06-AB74-215F97987913}"/>
              </a:ext>
            </a:extLst>
          </p:cNvPr>
          <p:cNvSpPr txBox="1"/>
          <p:nvPr/>
        </p:nvSpPr>
        <p:spPr>
          <a:xfrm>
            <a:off x="6488215" y="5325533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y2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DA2DFDA-485E-40A1-A2C6-92F924C897CD}"/>
              </a:ext>
            </a:extLst>
          </p:cNvPr>
          <p:cNvCxnSpPr>
            <a:cxnSpLocks/>
          </p:cNvCxnSpPr>
          <p:nvPr/>
        </p:nvCxnSpPr>
        <p:spPr>
          <a:xfrm>
            <a:off x="6816579" y="3594122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B7D748C-BA42-4725-980F-8304F7476B22}"/>
              </a:ext>
            </a:extLst>
          </p:cNvPr>
          <p:cNvCxnSpPr>
            <a:cxnSpLocks/>
          </p:cNvCxnSpPr>
          <p:nvPr/>
        </p:nvCxnSpPr>
        <p:spPr>
          <a:xfrm>
            <a:off x="6816579" y="2565063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F6821CF7-1075-42BC-A0F6-6AA39FF1BA89}"/>
              </a:ext>
            </a:extLst>
          </p:cNvPr>
          <p:cNvCxnSpPr>
            <a:cxnSpLocks/>
          </p:cNvCxnSpPr>
          <p:nvPr/>
        </p:nvCxnSpPr>
        <p:spPr>
          <a:xfrm>
            <a:off x="6816579" y="4327345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B22E774-C7F7-4661-86CE-D3DDD8ED0A4F}"/>
              </a:ext>
            </a:extLst>
          </p:cNvPr>
          <p:cNvCxnSpPr>
            <a:cxnSpLocks/>
          </p:cNvCxnSpPr>
          <p:nvPr/>
        </p:nvCxnSpPr>
        <p:spPr>
          <a:xfrm>
            <a:off x="6816579" y="4900475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C94FBB6C-0CC3-4AF6-ADB2-52322EC53CF3}"/>
              </a:ext>
            </a:extLst>
          </p:cNvPr>
          <p:cNvSpPr/>
          <p:nvPr/>
        </p:nvSpPr>
        <p:spPr>
          <a:xfrm>
            <a:off x="2878807" y="4790295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71F536F0-A7BD-4002-8658-C327F8898D88}"/>
              </a:ext>
            </a:extLst>
          </p:cNvPr>
          <p:cNvSpPr/>
          <p:nvPr/>
        </p:nvSpPr>
        <p:spPr>
          <a:xfrm>
            <a:off x="3145507" y="4790295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6F091FE-76D9-4247-8210-94D21A3DCFB9}"/>
              </a:ext>
            </a:extLst>
          </p:cNvPr>
          <p:cNvSpPr/>
          <p:nvPr/>
        </p:nvSpPr>
        <p:spPr>
          <a:xfrm>
            <a:off x="3412207" y="4789894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7B4EA7B-4159-4B82-8BE0-50A5B793678A}"/>
              </a:ext>
            </a:extLst>
          </p:cNvPr>
          <p:cNvCxnSpPr>
            <a:cxnSpLocks/>
          </p:cNvCxnSpPr>
          <p:nvPr/>
        </p:nvCxnSpPr>
        <p:spPr>
          <a:xfrm>
            <a:off x="6816579" y="5445926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17D3CB-3132-4FB7-800F-50177D863662}"/>
              </a:ext>
            </a:extLst>
          </p:cNvPr>
          <p:cNvSpPr txBox="1"/>
          <p:nvPr/>
        </p:nvSpPr>
        <p:spPr>
          <a:xfrm>
            <a:off x="2784331" y="4796787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68CA86-BB97-4540-93DA-05DD79966C3E}"/>
              </a:ext>
            </a:extLst>
          </p:cNvPr>
          <p:cNvSpPr txBox="1"/>
          <p:nvPr/>
        </p:nvSpPr>
        <p:spPr>
          <a:xfrm>
            <a:off x="3140681" y="4778857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433997-85C7-49B8-BC49-F2D0995BB2A7}"/>
              </a:ext>
            </a:extLst>
          </p:cNvPr>
          <p:cNvSpPr txBox="1"/>
          <p:nvPr/>
        </p:nvSpPr>
        <p:spPr>
          <a:xfrm>
            <a:off x="3398416" y="4796386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z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FF5F9CD-5BE6-487C-AB6A-F9ACC6DCED72}"/>
              </a:ext>
            </a:extLst>
          </p:cNvPr>
          <p:cNvCxnSpPr>
            <a:cxnSpLocks/>
          </p:cNvCxnSpPr>
          <p:nvPr/>
        </p:nvCxnSpPr>
        <p:spPr>
          <a:xfrm flipV="1">
            <a:off x="3779964" y="4911255"/>
            <a:ext cx="2088773" cy="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D1E7F3D-B49A-4595-957A-552019B4AC60}"/>
              </a:ext>
            </a:extLst>
          </p:cNvPr>
          <p:cNvSpPr/>
          <p:nvPr/>
        </p:nvSpPr>
        <p:spPr>
          <a:xfrm>
            <a:off x="5998903" y="4797188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ED8DCA5-55A6-4891-A439-552A9693D7CD}"/>
              </a:ext>
            </a:extLst>
          </p:cNvPr>
          <p:cNvSpPr/>
          <p:nvPr/>
        </p:nvSpPr>
        <p:spPr>
          <a:xfrm>
            <a:off x="6265603" y="4797188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A2B9F54-D21B-4873-B527-CADF584D698E}"/>
              </a:ext>
            </a:extLst>
          </p:cNvPr>
          <p:cNvSpPr/>
          <p:nvPr/>
        </p:nvSpPr>
        <p:spPr>
          <a:xfrm>
            <a:off x="6532303" y="4796787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887B55-ED3F-4F16-BF45-3B90603C006D}"/>
              </a:ext>
            </a:extLst>
          </p:cNvPr>
          <p:cNvSpPr txBox="1"/>
          <p:nvPr/>
        </p:nvSpPr>
        <p:spPr>
          <a:xfrm>
            <a:off x="5911855" y="4795755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602C74-A4DB-4C17-921A-E6F539AFE2D1}"/>
              </a:ext>
            </a:extLst>
          </p:cNvPr>
          <p:cNvSpPr txBox="1"/>
          <p:nvPr/>
        </p:nvSpPr>
        <p:spPr>
          <a:xfrm>
            <a:off x="6268205" y="4777825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C51704-7D49-4AC2-980F-E741311F84DC}"/>
              </a:ext>
            </a:extLst>
          </p:cNvPr>
          <p:cNvSpPr txBox="1"/>
          <p:nvPr/>
        </p:nvSpPr>
        <p:spPr>
          <a:xfrm>
            <a:off x="6525940" y="4795354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z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29DC320-D742-4812-92C2-D47FED0803F3}"/>
              </a:ext>
            </a:extLst>
          </p:cNvPr>
          <p:cNvSpPr/>
          <p:nvPr/>
        </p:nvSpPr>
        <p:spPr>
          <a:xfrm>
            <a:off x="7234525" y="2159801"/>
            <a:ext cx="386628" cy="34133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7EB970A-456D-4273-A657-EC86EB94097B}"/>
              </a:ext>
            </a:extLst>
          </p:cNvPr>
          <p:cNvSpPr/>
          <p:nvPr/>
        </p:nvSpPr>
        <p:spPr>
          <a:xfrm>
            <a:off x="7952262" y="2896765"/>
            <a:ext cx="386628" cy="16988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D124C73-F586-431E-B31A-7ADBEE16F2BF}"/>
              </a:ext>
            </a:extLst>
          </p:cNvPr>
          <p:cNvSpPr/>
          <p:nvPr/>
        </p:nvSpPr>
        <p:spPr>
          <a:xfrm>
            <a:off x="8668840" y="3352801"/>
            <a:ext cx="386628" cy="8864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5" name="Picture 2" descr="Understanding Input Output shapes in Convolution Neural Network ...">
            <a:extLst>
              <a:ext uri="{FF2B5EF4-FFF2-40B4-BE49-F238E27FC236}">
                <a16:creationId xmlns:a16="http://schemas.microsoft.com/office/drawing/2014/main" id="{B9C07C33-20B3-490D-B8D2-FFE952213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96"/>
          <a:stretch/>
        </p:blipFill>
        <p:spPr bwMode="auto">
          <a:xfrm>
            <a:off x="3226825" y="2065742"/>
            <a:ext cx="3218297" cy="1214899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027" name="Picture 2" descr="Understanding Input Output shapes in Convolution Neural Network ...">
            <a:extLst>
              <a:ext uri="{FF2B5EF4-FFF2-40B4-BE49-F238E27FC236}">
                <a16:creationId xmlns:a16="http://schemas.microsoft.com/office/drawing/2014/main" id="{5EB842DF-09D7-495B-83E3-8134C4059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96"/>
          <a:stretch/>
        </p:blipFill>
        <p:spPr bwMode="auto">
          <a:xfrm>
            <a:off x="3209368" y="3108882"/>
            <a:ext cx="3218297" cy="1214899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36" name="타원 135">
            <a:extLst>
              <a:ext uri="{FF2B5EF4-FFF2-40B4-BE49-F238E27FC236}">
                <a16:creationId xmlns:a16="http://schemas.microsoft.com/office/drawing/2014/main" id="{D811E3A0-3010-49AB-86D0-C15A168FE4E1}"/>
              </a:ext>
            </a:extLst>
          </p:cNvPr>
          <p:cNvSpPr/>
          <p:nvPr/>
        </p:nvSpPr>
        <p:spPr>
          <a:xfrm>
            <a:off x="2857188" y="4248624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2AE9EC6-FA46-47DB-B708-1DB8E48CD06A}"/>
              </a:ext>
            </a:extLst>
          </p:cNvPr>
          <p:cNvSpPr txBox="1"/>
          <p:nvPr/>
        </p:nvSpPr>
        <p:spPr>
          <a:xfrm>
            <a:off x="2809746" y="4248624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x1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7C3FADE-6B50-4915-9020-3BCB179F71A0}"/>
              </a:ext>
            </a:extLst>
          </p:cNvPr>
          <p:cNvSpPr/>
          <p:nvPr/>
        </p:nvSpPr>
        <p:spPr>
          <a:xfrm>
            <a:off x="3123888" y="4248624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6125D4A-E655-4DC3-BB3F-ABA39FCC804B}"/>
              </a:ext>
            </a:extLst>
          </p:cNvPr>
          <p:cNvSpPr txBox="1"/>
          <p:nvPr/>
        </p:nvSpPr>
        <p:spPr>
          <a:xfrm>
            <a:off x="3076446" y="4248624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y1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00B30434-D07F-4097-BB9D-ED1831012DCF}"/>
              </a:ext>
            </a:extLst>
          </p:cNvPr>
          <p:cNvSpPr/>
          <p:nvPr/>
        </p:nvSpPr>
        <p:spPr>
          <a:xfrm>
            <a:off x="3390588" y="4248223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C50932E-7E40-4955-87AF-538FD114E33A}"/>
              </a:ext>
            </a:extLst>
          </p:cNvPr>
          <p:cNvSpPr txBox="1"/>
          <p:nvPr/>
        </p:nvSpPr>
        <p:spPr>
          <a:xfrm>
            <a:off x="3343146" y="4248223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x2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79638330-5193-4146-A16D-7D4F620CCEAA}"/>
              </a:ext>
            </a:extLst>
          </p:cNvPr>
          <p:cNvSpPr/>
          <p:nvPr/>
        </p:nvSpPr>
        <p:spPr>
          <a:xfrm>
            <a:off x="3657288" y="4248223"/>
            <a:ext cx="238125" cy="2381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9B1A184-6796-46BF-816D-9A6D338916AB}"/>
              </a:ext>
            </a:extLst>
          </p:cNvPr>
          <p:cNvSpPr txBox="1"/>
          <p:nvPr/>
        </p:nvSpPr>
        <p:spPr>
          <a:xfrm>
            <a:off x="3609846" y="4248223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y2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31C82A87-F15F-4E51-B6B7-70795B51C026}"/>
              </a:ext>
            </a:extLst>
          </p:cNvPr>
          <p:cNvSpPr txBox="1"/>
          <p:nvPr/>
        </p:nvSpPr>
        <p:spPr>
          <a:xfrm>
            <a:off x="7255645" y="3483840"/>
            <a:ext cx="400110" cy="6495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1400" dirty="0" err="1">
                <a:latin typeface="Adobe Caslon Pro Bold" panose="0205070206050A020403" pitchFamily="18" charset="0"/>
              </a:rPr>
              <a:t>Concat</a:t>
            </a:r>
            <a:endParaRPr lang="ko-KR" altLang="en-US" sz="1400" dirty="0">
              <a:latin typeface="Adobe Caslon Pro Bold" panose="0205070206050A020403" pitchFamily="18" charset="0"/>
            </a:endParaRP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3B428AB4-A527-4DE7-9A19-5AD1462EFF30}"/>
              </a:ext>
            </a:extLst>
          </p:cNvPr>
          <p:cNvCxnSpPr>
            <a:cxnSpLocks/>
          </p:cNvCxnSpPr>
          <p:nvPr/>
        </p:nvCxnSpPr>
        <p:spPr>
          <a:xfrm>
            <a:off x="4294332" y="4367201"/>
            <a:ext cx="103445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>
            <a:extLst>
              <a:ext uri="{FF2B5EF4-FFF2-40B4-BE49-F238E27FC236}">
                <a16:creationId xmlns:a16="http://schemas.microsoft.com/office/drawing/2014/main" id="{E0DB8CA5-59FF-4D57-BC83-8873A5B756F1}"/>
              </a:ext>
            </a:extLst>
          </p:cNvPr>
          <p:cNvSpPr/>
          <p:nvPr/>
        </p:nvSpPr>
        <p:spPr>
          <a:xfrm>
            <a:off x="5512228" y="4239099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DFB5865-8080-4B31-801D-FC0DFFFDB18A}"/>
              </a:ext>
            </a:extLst>
          </p:cNvPr>
          <p:cNvSpPr/>
          <p:nvPr/>
        </p:nvSpPr>
        <p:spPr>
          <a:xfrm>
            <a:off x="5769963" y="4239099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5D92EA2-519D-44B8-AA94-BABE2AA5E5EE}"/>
              </a:ext>
            </a:extLst>
          </p:cNvPr>
          <p:cNvSpPr/>
          <p:nvPr/>
        </p:nvSpPr>
        <p:spPr>
          <a:xfrm>
            <a:off x="6036663" y="4238698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8DF2E46-0DD2-4552-B15F-723D28938DB0}"/>
              </a:ext>
            </a:extLst>
          </p:cNvPr>
          <p:cNvSpPr/>
          <p:nvPr/>
        </p:nvSpPr>
        <p:spPr>
          <a:xfrm>
            <a:off x="6303363" y="4238698"/>
            <a:ext cx="238125" cy="238125"/>
          </a:xfrm>
          <a:prstGeom prst="ellipse">
            <a:avLst/>
          </a:prstGeom>
          <a:solidFill>
            <a:srgbClr val="2769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2" name="타원 1031">
            <a:extLst>
              <a:ext uri="{FF2B5EF4-FFF2-40B4-BE49-F238E27FC236}">
                <a16:creationId xmlns:a16="http://schemas.microsoft.com/office/drawing/2014/main" id="{B07BDDD2-E5C0-4EAC-A63F-0AD017AAF5FD}"/>
              </a:ext>
            </a:extLst>
          </p:cNvPr>
          <p:cNvSpPr/>
          <p:nvPr/>
        </p:nvSpPr>
        <p:spPr>
          <a:xfrm flipV="1">
            <a:off x="3951436" y="4349999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3" name="타원 1032">
            <a:extLst>
              <a:ext uri="{FF2B5EF4-FFF2-40B4-BE49-F238E27FC236}">
                <a16:creationId xmlns:a16="http://schemas.microsoft.com/office/drawing/2014/main" id="{83334424-6B3F-49AF-A585-0BB30387802F}"/>
              </a:ext>
            </a:extLst>
          </p:cNvPr>
          <p:cNvSpPr/>
          <p:nvPr/>
        </p:nvSpPr>
        <p:spPr>
          <a:xfrm flipV="1">
            <a:off x="4073809" y="4349999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FA1AEB3B-7C6F-429F-B4D5-6571E52AEB85}"/>
              </a:ext>
            </a:extLst>
          </p:cNvPr>
          <p:cNvSpPr txBox="1"/>
          <p:nvPr/>
        </p:nvSpPr>
        <p:spPr>
          <a:xfrm>
            <a:off x="5459892" y="4239099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x1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6928B2BF-21BD-4DCE-8E70-6AA23FEE3487}"/>
              </a:ext>
            </a:extLst>
          </p:cNvPr>
          <p:cNvSpPr txBox="1"/>
          <p:nvPr/>
        </p:nvSpPr>
        <p:spPr>
          <a:xfrm>
            <a:off x="5726592" y="4239099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y1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07B21D64-0153-4459-A8E9-4F77A53BDCE5}"/>
              </a:ext>
            </a:extLst>
          </p:cNvPr>
          <p:cNvSpPr txBox="1"/>
          <p:nvPr/>
        </p:nvSpPr>
        <p:spPr>
          <a:xfrm>
            <a:off x="5993292" y="4238698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x2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E247542A-0131-4BBA-AB11-7AC60BA0DE43}"/>
              </a:ext>
            </a:extLst>
          </p:cNvPr>
          <p:cNvSpPr txBox="1"/>
          <p:nvPr/>
        </p:nvSpPr>
        <p:spPr>
          <a:xfrm>
            <a:off x="6259992" y="4238698"/>
            <a:ext cx="4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y2</a:t>
            </a:r>
            <a:endParaRPr lang="ko-KR" altLang="en-US" sz="14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1038" name="타원 1037">
            <a:extLst>
              <a:ext uri="{FF2B5EF4-FFF2-40B4-BE49-F238E27FC236}">
                <a16:creationId xmlns:a16="http://schemas.microsoft.com/office/drawing/2014/main" id="{7C70AFD0-0C09-4A02-B3BC-2E4B1B1753D0}"/>
              </a:ext>
            </a:extLst>
          </p:cNvPr>
          <p:cNvSpPr/>
          <p:nvPr/>
        </p:nvSpPr>
        <p:spPr>
          <a:xfrm flipV="1">
            <a:off x="6599083" y="4330103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9" name="타원 1038">
            <a:extLst>
              <a:ext uri="{FF2B5EF4-FFF2-40B4-BE49-F238E27FC236}">
                <a16:creationId xmlns:a16="http://schemas.microsoft.com/office/drawing/2014/main" id="{596413C8-0F1D-4D44-9D49-8CB7D8C03D70}"/>
              </a:ext>
            </a:extLst>
          </p:cNvPr>
          <p:cNvSpPr/>
          <p:nvPr/>
        </p:nvSpPr>
        <p:spPr>
          <a:xfrm flipV="1">
            <a:off x="6721456" y="4330103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8BF724D-FC69-4ED2-9126-37872949C335}"/>
              </a:ext>
            </a:extLst>
          </p:cNvPr>
          <p:cNvSpPr txBox="1"/>
          <p:nvPr/>
        </p:nvSpPr>
        <p:spPr>
          <a:xfrm>
            <a:off x="8011262" y="3562861"/>
            <a:ext cx="400110" cy="40448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1400" dirty="0">
                <a:latin typeface="Adobe Caslon Pro Bold" panose="0205070206050A020403" pitchFamily="18" charset="0"/>
              </a:rPr>
              <a:t>FC</a:t>
            </a:r>
            <a:endParaRPr lang="ko-KR" altLang="en-US" sz="1400" dirty="0">
              <a:latin typeface="Adobe Caslon Pro Bold" panose="0205070206050A020403" pitchFamily="18" charset="0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EB56F9C1-7D0C-4A33-A189-5607EEF61947}"/>
              </a:ext>
            </a:extLst>
          </p:cNvPr>
          <p:cNvSpPr txBox="1"/>
          <p:nvPr/>
        </p:nvSpPr>
        <p:spPr>
          <a:xfrm>
            <a:off x="8716723" y="3562861"/>
            <a:ext cx="400110" cy="40448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1400" dirty="0">
                <a:latin typeface="Adobe Caslon Pro Bold" panose="0205070206050A020403" pitchFamily="18" charset="0"/>
              </a:rPr>
              <a:t>FC</a:t>
            </a:r>
            <a:endParaRPr lang="ko-KR" altLang="en-US" sz="1400" dirty="0">
              <a:latin typeface="Adobe Caslon Pro Bold" panose="0205070206050A020403" pitchFamily="18" charset="0"/>
            </a:endParaRPr>
          </a:p>
        </p:txBody>
      </p: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007744FA-DA39-4D54-87EC-B9791583E368}"/>
              </a:ext>
            </a:extLst>
          </p:cNvPr>
          <p:cNvCxnSpPr>
            <a:cxnSpLocks/>
          </p:cNvCxnSpPr>
          <p:nvPr/>
        </p:nvCxnSpPr>
        <p:spPr>
          <a:xfrm>
            <a:off x="9243537" y="3791350"/>
            <a:ext cx="395260" cy="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5FA49B3-6F09-4A7B-8845-011A4D56B4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29" t="37460" r="64144" b="22815"/>
          <a:stretch/>
        </p:blipFill>
        <p:spPr>
          <a:xfrm>
            <a:off x="1148834" y="2360224"/>
            <a:ext cx="872425" cy="874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7DE398-1D85-4D62-B555-AFD694CDC1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05" t="46596" r="72115" b="41309"/>
          <a:stretch/>
        </p:blipFill>
        <p:spPr>
          <a:xfrm>
            <a:off x="1115303" y="3560634"/>
            <a:ext cx="424167" cy="4091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AEA9AE-5F43-4E63-BA17-D02FC8EDFF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526" t="45875" r="65593" b="42031"/>
          <a:stretch/>
        </p:blipFill>
        <p:spPr>
          <a:xfrm>
            <a:off x="1649529" y="3560912"/>
            <a:ext cx="424167" cy="40917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245ED79-5AB1-447F-90F1-4BBC81CF0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72" y="3434656"/>
            <a:ext cx="1160966" cy="116096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8FF4A9-E9D4-4902-8994-A6B8C8F3AE84}"/>
              </a:ext>
            </a:extLst>
          </p:cNvPr>
          <p:cNvSpPr/>
          <p:nvPr/>
        </p:nvSpPr>
        <p:spPr>
          <a:xfrm>
            <a:off x="9663009" y="4418687"/>
            <a:ext cx="849168" cy="4817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7CAA408B-67D1-41BE-969C-9927381FFD95}"/>
              </a:ext>
            </a:extLst>
          </p:cNvPr>
          <p:cNvSpPr/>
          <p:nvPr/>
        </p:nvSpPr>
        <p:spPr>
          <a:xfrm flipV="1">
            <a:off x="7702013" y="3776682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5E26006-DEB1-406B-BE01-BBC780AAD23C}"/>
              </a:ext>
            </a:extLst>
          </p:cNvPr>
          <p:cNvSpPr/>
          <p:nvPr/>
        </p:nvSpPr>
        <p:spPr>
          <a:xfrm flipV="1">
            <a:off x="7824386" y="3776682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813F6A7-AA1B-4A29-9B0A-0650E36F4383}"/>
              </a:ext>
            </a:extLst>
          </p:cNvPr>
          <p:cNvSpPr/>
          <p:nvPr/>
        </p:nvSpPr>
        <p:spPr>
          <a:xfrm flipV="1">
            <a:off x="8436803" y="3768490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DEE0508-ED85-4243-8D69-FCE5EC851849}"/>
              </a:ext>
            </a:extLst>
          </p:cNvPr>
          <p:cNvSpPr/>
          <p:nvPr/>
        </p:nvSpPr>
        <p:spPr>
          <a:xfrm flipV="1">
            <a:off x="8559176" y="3768490"/>
            <a:ext cx="49073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545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3471" y="1141998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시스템 구성도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D63933-9563-41FA-B188-02356D75A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1" y="4351946"/>
            <a:ext cx="1568518" cy="15685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790E10-F98D-4754-89DC-2383ECB3C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931" y="4351946"/>
            <a:ext cx="1568518" cy="1568518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2F76AD-9ACB-4818-A60B-18842FA0490F}"/>
              </a:ext>
            </a:extLst>
          </p:cNvPr>
          <p:cNvSpPr/>
          <p:nvPr/>
        </p:nvSpPr>
        <p:spPr>
          <a:xfrm>
            <a:off x="4383741" y="1478525"/>
            <a:ext cx="3621741" cy="31920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08885886-C586-4A94-A0A4-2FAACC8A72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1" t="3764" r="1276" b="3836"/>
          <a:stretch/>
        </p:blipFill>
        <p:spPr>
          <a:xfrm>
            <a:off x="4701345" y="1630446"/>
            <a:ext cx="2990371" cy="113041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8FEF1B3-B19F-4B5F-85DF-42FDB233AE2B}"/>
              </a:ext>
            </a:extLst>
          </p:cNvPr>
          <p:cNvSpPr txBox="1"/>
          <p:nvPr/>
        </p:nvSpPr>
        <p:spPr>
          <a:xfrm>
            <a:off x="1320680" y="5957516"/>
            <a:ext cx="950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dobe Caslon Pro Bold" panose="0205070206050A020403" pitchFamily="18" charset="0"/>
              </a:rPr>
              <a:t>Students</a:t>
            </a:r>
            <a:endParaRPr lang="ko-KR" altLang="en-US" sz="1600" dirty="0">
              <a:latin typeface="Adobe Caslon Pro Bold" panose="0205070206050A020403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76C851-6CCF-41E2-B570-B0D6775AD7DB}"/>
              </a:ext>
            </a:extLst>
          </p:cNvPr>
          <p:cNvSpPr txBox="1"/>
          <p:nvPr/>
        </p:nvSpPr>
        <p:spPr>
          <a:xfrm>
            <a:off x="9886789" y="5957516"/>
            <a:ext cx="1175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dobe Caslon Pro Bold" panose="0205070206050A020403" pitchFamily="18" charset="0"/>
              </a:rPr>
              <a:t>Instructor</a:t>
            </a:r>
            <a:endParaRPr lang="ko-KR" altLang="en-US" sz="1600" dirty="0">
              <a:latin typeface="Adobe Caslon Pro Bold" panose="0205070206050A0204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DA6F03-2253-40A0-98F0-F428AE75AFF4}"/>
              </a:ext>
            </a:extLst>
          </p:cNvPr>
          <p:cNvSpPr txBox="1"/>
          <p:nvPr/>
        </p:nvSpPr>
        <p:spPr>
          <a:xfrm>
            <a:off x="5773271" y="1204991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dobe Caslon Pro Bold" panose="0205070206050A020403" pitchFamily="18" charset="0"/>
              </a:rPr>
              <a:t>Server</a:t>
            </a:r>
            <a:endParaRPr lang="ko-KR" altLang="en-US" sz="1600" dirty="0">
              <a:latin typeface="Adobe Caslon Pro Bold" panose="0205070206050A020403" pitchFamily="18" charset="0"/>
            </a:endParaRPr>
          </a:p>
        </p:txBody>
      </p:sp>
      <p:pic>
        <p:nvPicPr>
          <p:cNvPr id="73" name="그림 72" descr="음식이(가) 표시된 사진&#10;&#10;자동 생성된 설명">
            <a:extLst>
              <a:ext uri="{FF2B5EF4-FFF2-40B4-BE49-F238E27FC236}">
                <a16:creationId xmlns:a16="http://schemas.microsoft.com/office/drawing/2014/main" id="{1FBF3BDC-7378-4069-B165-859BED947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1" y="3505224"/>
            <a:ext cx="833413" cy="83341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272BBB4-F1A0-494B-9DE4-C4B993CB1815}"/>
              </a:ext>
            </a:extLst>
          </p:cNvPr>
          <p:cNvSpPr txBox="1"/>
          <p:nvPr/>
        </p:nvSpPr>
        <p:spPr>
          <a:xfrm>
            <a:off x="5279567" y="2833157"/>
            <a:ext cx="18339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dobe Caslon Pro Bold" panose="0205070206050A020403" pitchFamily="18" charset="0"/>
              </a:rPr>
              <a:t>CNN Model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433396-9564-41B6-B458-D2BC3F31B93C}"/>
              </a:ext>
            </a:extLst>
          </p:cNvPr>
          <p:cNvSpPr txBox="1"/>
          <p:nvPr/>
        </p:nvSpPr>
        <p:spPr>
          <a:xfrm>
            <a:off x="5273014" y="4384959"/>
            <a:ext cx="18339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dobe Caslon Pro Bold" panose="0205070206050A020403" pitchFamily="18" charset="0"/>
              </a:rPr>
              <a:t>Drowsiness Detection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78" name="십자형 77">
            <a:extLst>
              <a:ext uri="{FF2B5EF4-FFF2-40B4-BE49-F238E27FC236}">
                <a16:creationId xmlns:a16="http://schemas.microsoft.com/office/drawing/2014/main" id="{42646FE0-60C3-41EE-AE59-E0DD236A72CC}"/>
              </a:ext>
            </a:extLst>
          </p:cNvPr>
          <p:cNvSpPr/>
          <p:nvPr/>
        </p:nvSpPr>
        <p:spPr>
          <a:xfrm>
            <a:off x="6062216" y="3125545"/>
            <a:ext cx="268638" cy="263854"/>
          </a:xfrm>
          <a:prstGeom prst="plus">
            <a:avLst>
              <a:gd name="adj" fmla="val 38726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8F9B490-1A7E-46A0-A8E4-C5D15A2AA32B}"/>
              </a:ext>
            </a:extLst>
          </p:cNvPr>
          <p:cNvCxnSpPr>
            <a:cxnSpLocks/>
          </p:cNvCxnSpPr>
          <p:nvPr/>
        </p:nvCxnSpPr>
        <p:spPr>
          <a:xfrm flipV="1">
            <a:off x="2671483" y="3592088"/>
            <a:ext cx="1595717" cy="9390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F18323D9-470C-405F-B2C0-D6B1D24D98B9}"/>
              </a:ext>
            </a:extLst>
          </p:cNvPr>
          <p:cNvCxnSpPr>
            <a:cxnSpLocks/>
          </p:cNvCxnSpPr>
          <p:nvPr/>
        </p:nvCxnSpPr>
        <p:spPr>
          <a:xfrm flipH="1">
            <a:off x="1779494" y="2787890"/>
            <a:ext cx="2360240" cy="13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9C8A960-BFF7-4911-8691-15543AE26404}"/>
              </a:ext>
            </a:extLst>
          </p:cNvPr>
          <p:cNvCxnSpPr>
            <a:cxnSpLocks/>
          </p:cNvCxnSpPr>
          <p:nvPr/>
        </p:nvCxnSpPr>
        <p:spPr>
          <a:xfrm>
            <a:off x="8249489" y="2723811"/>
            <a:ext cx="1996781" cy="13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9" name="그림 238">
            <a:extLst>
              <a:ext uri="{FF2B5EF4-FFF2-40B4-BE49-F238E27FC236}">
                <a16:creationId xmlns:a16="http://schemas.microsoft.com/office/drawing/2014/main" id="{2BEB756F-67E4-4B61-AC1D-F3DAB06F5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44" y="2833157"/>
            <a:ext cx="1093245" cy="1093245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4F540EC8-F8BD-4169-83E7-E1798D950279}"/>
              </a:ext>
            </a:extLst>
          </p:cNvPr>
          <p:cNvSpPr txBox="1"/>
          <p:nvPr/>
        </p:nvSpPr>
        <p:spPr>
          <a:xfrm>
            <a:off x="8735137" y="2577695"/>
            <a:ext cx="1036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dobe Caslon Pro Bold" panose="0205070206050A020403" pitchFamily="18" charset="0"/>
              </a:rPr>
              <a:t>Statistics</a:t>
            </a:r>
            <a:endParaRPr lang="ko-KR" altLang="en-US" sz="1600" dirty="0">
              <a:latin typeface="Adobe Caslon Pro Bold" panose="0205070206050A020403" pitchFamily="18" charset="0"/>
            </a:endParaRPr>
          </a:p>
        </p:txBody>
      </p:sp>
      <p:pic>
        <p:nvPicPr>
          <p:cNvPr id="243" name="그림 242" descr="시계이(가) 표시된 사진&#10;&#10;자동 생성된 설명">
            <a:extLst>
              <a:ext uri="{FF2B5EF4-FFF2-40B4-BE49-F238E27FC236}">
                <a16:creationId xmlns:a16="http://schemas.microsoft.com/office/drawing/2014/main" id="{F69CD3D2-D4EA-48E8-A369-09FACA761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12" y="3010865"/>
            <a:ext cx="797857" cy="797857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1F5D914C-EA03-45C3-AAA3-16BE00E47140}"/>
              </a:ext>
            </a:extLst>
          </p:cNvPr>
          <p:cNvSpPr txBox="1"/>
          <p:nvPr/>
        </p:nvSpPr>
        <p:spPr>
          <a:xfrm>
            <a:off x="2411040" y="2738007"/>
            <a:ext cx="1036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dobe Caslon Pro Bold" panose="0205070206050A020403" pitchFamily="18" charset="0"/>
              </a:rPr>
              <a:t>Alarm</a:t>
            </a:r>
            <a:endParaRPr lang="ko-KR" altLang="en-US" sz="1600" dirty="0">
              <a:latin typeface="Adobe Caslon Pro Bold" panose="0205070206050A020403" pitchFamily="18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0209BB4-7865-47B4-B8FA-91FA6C21F3E0}"/>
              </a:ext>
            </a:extLst>
          </p:cNvPr>
          <p:cNvSpPr txBox="1"/>
          <p:nvPr/>
        </p:nvSpPr>
        <p:spPr>
          <a:xfrm>
            <a:off x="3122454" y="4154972"/>
            <a:ext cx="1036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dobe Caslon Pro Bold" panose="0205070206050A020403" pitchFamily="18" charset="0"/>
              </a:rPr>
              <a:t>Image</a:t>
            </a:r>
            <a:endParaRPr lang="ko-KR" altLang="en-US" sz="16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2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3471" y="1141998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장미다방" panose="02020600000000000000" pitchFamily="18" charset="-127"/>
                <a:ea typeface="a장미다방" panose="02020600000000000000" pitchFamily="18" charset="-127"/>
                <a:cs typeface="+mn-cs"/>
              </a:rPr>
              <a:t>활용 방안 및 기대효과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81D6201-1758-410B-A494-DC227D5ED8E5}"/>
              </a:ext>
            </a:extLst>
          </p:cNvPr>
          <p:cNvSpPr/>
          <p:nvPr/>
        </p:nvSpPr>
        <p:spPr>
          <a:xfrm>
            <a:off x="1198359" y="4642096"/>
            <a:ext cx="1547575" cy="706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본인의 집중력 판단을 통한 학습 태도 개선</a:t>
            </a:r>
            <a:endParaRPr lang="en-US" altLang="ko-KR" sz="14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29B3F5-810F-414F-B2F0-60D239F52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9" y="2361896"/>
            <a:ext cx="1973317" cy="19733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61A09-22CB-47BF-A996-58FC1A193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67" y="2361896"/>
            <a:ext cx="2080012" cy="2080012"/>
          </a:xfrm>
          <a:prstGeom prst="rect">
            <a:avLst/>
          </a:prstGeom>
        </p:spPr>
      </p:pic>
      <p:pic>
        <p:nvPicPr>
          <p:cNvPr id="6" name="그림 5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110249BF-1388-4CD7-9069-3BE2BC4A8F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40" y="2361896"/>
            <a:ext cx="2048094" cy="20480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4FD8C3-0F0B-4ECE-9D82-8390B69250E3}"/>
              </a:ext>
            </a:extLst>
          </p:cNvPr>
          <p:cNvSpPr/>
          <p:nvPr/>
        </p:nvSpPr>
        <p:spPr>
          <a:xfrm>
            <a:off x="4830167" y="4642096"/>
            <a:ext cx="2274826" cy="103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학습자의 반응을 실시간으로 </a:t>
            </a:r>
            <a:endParaRPr lang="en-US" altLang="ko-KR" sz="14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파악하여 강의에 반영함으로써  </a:t>
            </a:r>
            <a:endParaRPr lang="en-US" altLang="ko-KR" sz="14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온라인 수업의 양방향 소통을 강화</a:t>
            </a:r>
            <a:endParaRPr lang="en-US" altLang="ko-KR" sz="14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84D8F2-512E-42FD-87B6-375B427C35DA}"/>
              </a:ext>
            </a:extLst>
          </p:cNvPr>
          <p:cNvSpPr/>
          <p:nvPr/>
        </p:nvSpPr>
        <p:spPr>
          <a:xfrm>
            <a:off x="8887391" y="4686501"/>
            <a:ext cx="1836391" cy="103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각 </a:t>
            </a:r>
            <a:r>
              <a:rPr lang="ko-KR" altLang="en-US" sz="1400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강의마다</a:t>
            </a:r>
            <a:r>
              <a:rPr lang="ko-KR" altLang="en-US" sz="14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학습자 집중도 분석 자료를 통해  질 높은 교육 컨텐츠 제작</a:t>
            </a:r>
            <a:endParaRPr lang="en-US" altLang="ko-KR" sz="14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2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3471" y="1141998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BEB9F8C-44F2-449C-8882-D05EE0892479}"/>
              </a:ext>
            </a:extLst>
          </p:cNvPr>
          <p:cNvSpPr/>
          <p:nvPr/>
        </p:nvSpPr>
        <p:spPr>
          <a:xfrm>
            <a:off x="7167965" y="3118178"/>
            <a:ext cx="3279318" cy="143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영화</a:t>
            </a:r>
            <a:r>
              <a:rPr lang="en-US" altLang="ko-KR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,</a:t>
            </a: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유튜브</a:t>
            </a:r>
            <a:r>
              <a:rPr lang="en-US" altLang="ko-KR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,</a:t>
            </a: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광고</a:t>
            </a:r>
            <a:r>
              <a:rPr lang="en-US" altLang="ko-KR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,</a:t>
            </a: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인터넷 강의 등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다양한  비디오  컨텐츠에 대한 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소비자 반응 활용 가능</a:t>
            </a:r>
            <a:endParaRPr lang="en-US" altLang="ko-KR" sz="20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05BDE5-2097-4E7C-A42A-2DCB07D74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030" y="1671567"/>
            <a:ext cx="1944192" cy="1944192"/>
          </a:xfrm>
          <a:prstGeom prst="rect">
            <a:avLst/>
          </a:prstGeom>
        </p:spPr>
      </p:pic>
      <p:pic>
        <p:nvPicPr>
          <p:cNvPr id="11" name="그림 10" descr="음식, 표지판, 플레이트, 그리기이(가) 표시된 사진&#10;&#10;자동 생성된 설명">
            <a:extLst>
              <a:ext uri="{FF2B5EF4-FFF2-40B4-BE49-F238E27FC236}">
                <a16:creationId xmlns:a16="http://schemas.microsoft.com/office/drawing/2014/main" id="{9E549794-D210-4DA0-A327-7ABC7E83A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30" y="3923208"/>
            <a:ext cx="1944192" cy="1944192"/>
          </a:xfrm>
          <a:prstGeom prst="rect">
            <a:avLst/>
          </a:prstGeom>
        </p:spPr>
      </p:pic>
      <p:pic>
        <p:nvPicPr>
          <p:cNvPr id="12" name="그림 11" descr="표지판이(가) 표시된 사진&#10;&#10;자동 생성된 설명">
            <a:extLst>
              <a:ext uri="{FF2B5EF4-FFF2-40B4-BE49-F238E27FC236}">
                <a16:creationId xmlns:a16="http://schemas.microsoft.com/office/drawing/2014/main" id="{904A8A45-2B0A-42FE-9645-47670263C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08" y="1671567"/>
            <a:ext cx="2095571" cy="2095571"/>
          </a:xfrm>
          <a:prstGeom prst="rect">
            <a:avLst/>
          </a:prstGeom>
        </p:spPr>
      </p:pic>
      <p:pic>
        <p:nvPicPr>
          <p:cNvPr id="20" name="그림 19" descr="표지판이(가) 표시된 사진&#10;&#10;자동 생성된 설명">
            <a:extLst>
              <a:ext uri="{FF2B5EF4-FFF2-40B4-BE49-F238E27FC236}">
                <a16:creationId xmlns:a16="http://schemas.microsoft.com/office/drawing/2014/main" id="{AEC16266-7370-4A62-80DC-EAF72B286A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08" y="3923208"/>
            <a:ext cx="1944192" cy="19441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252825-AE02-4912-9EC6-B28C95503293}"/>
              </a:ext>
            </a:extLst>
          </p:cNvPr>
          <p:cNvSpPr txBox="1"/>
          <p:nvPr/>
        </p:nvSpPr>
        <p:spPr>
          <a:xfrm>
            <a:off x="1712211" y="442823"/>
            <a:ext cx="36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And…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338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75000"/>
            </a:schemeClr>
          </a:fgClr>
          <a:bgClr>
            <a:schemeClr val="accent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784" y="590549"/>
            <a:ext cx="11053766" cy="5676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36829" y="-1711014"/>
            <a:ext cx="2419350" cy="2162175"/>
          </a:xfrm>
          <a:prstGeom prst="straightConnector1">
            <a:avLst/>
          </a:prstGeom>
          <a:ln w="6350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2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AB924AE-726A-A244-B4A6-5DCA396B2EB4}"/>
              </a:ext>
            </a:extLst>
          </p:cNvPr>
          <p:cNvSpPr txBox="1">
            <a:spLocks/>
          </p:cNvSpPr>
          <p:nvPr/>
        </p:nvSpPr>
        <p:spPr>
          <a:xfrm>
            <a:off x="3062484" y="1218307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EA67-0CF4-F140-906E-1FEF8A144AF8}"/>
              </a:ext>
            </a:extLst>
          </p:cNvPr>
          <p:cNvCxnSpPr/>
          <p:nvPr/>
        </p:nvCxnSpPr>
        <p:spPr>
          <a:xfrm>
            <a:off x="643134" y="-943868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784E18-D740-904D-80C8-AED5FA2F510D}"/>
              </a:ext>
            </a:extLst>
          </p:cNvPr>
          <p:cNvSpPr txBox="1"/>
          <p:nvPr/>
        </p:nvSpPr>
        <p:spPr>
          <a:xfrm>
            <a:off x="3872517" y="2499577"/>
            <a:ext cx="4446965" cy="2602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 목적 및 필요성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reanJMDBR" panose="02020600000000000000" pitchFamily="18" charset="-127"/>
              <a:ea typeface="KoreanJMDBR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 프로젝트 소개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reanJMDBR" panose="02020600000000000000" pitchFamily="18" charset="-127"/>
              <a:ea typeface="KoreanJMDBR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 구현 방안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reanJMDBR" panose="02020600000000000000" pitchFamily="18" charset="-127"/>
              <a:ea typeface="KoreanJMDBR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4. </a:t>
            </a: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활용 방안 및 기대 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DB5D91-FDB4-0843-8AAC-887615DE87D7}"/>
              </a:ext>
            </a:extLst>
          </p:cNvPr>
          <p:cNvSpPr txBox="1"/>
          <p:nvPr/>
        </p:nvSpPr>
        <p:spPr>
          <a:xfrm>
            <a:off x="4198437" y="1283650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Contents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95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F28BD5-2F9D-7D48-96DC-1EC21BDFCC2B}"/>
              </a:ext>
            </a:extLst>
          </p:cNvPr>
          <p:cNvSpPr/>
          <p:nvPr/>
        </p:nvSpPr>
        <p:spPr>
          <a:xfrm>
            <a:off x="2774932" y="3335985"/>
            <a:ext cx="6685678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아이콘과 함께하세요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  <a:sym typeface="Wingdings" pitchFamily="2" charset="2"/>
              </a:rPr>
              <a:t>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8978D1D-D441-9B4D-BEE2-FA3EE3286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9C10C1-C1B1-4687-9EA4-6E04F397C123}"/>
              </a:ext>
            </a:extLst>
          </p:cNvPr>
          <p:cNvSpPr txBox="1"/>
          <p:nvPr/>
        </p:nvSpPr>
        <p:spPr>
          <a:xfrm>
            <a:off x="1712211" y="442823"/>
            <a:ext cx="36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And…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37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75000"/>
            </a:schemeClr>
          </a:fgClr>
          <a:bgClr>
            <a:schemeClr val="accent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/>
          <p:cNvCxnSpPr/>
          <p:nvPr/>
        </p:nvCxnSpPr>
        <p:spPr>
          <a:xfrm>
            <a:off x="1485900" y="0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4152534" y="1525465"/>
            <a:ext cx="3886933" cy="3807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86288" y="2767281"/>
            <a:ext cx="3019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5B9BD5">
                    <a:lumMod val="50000"/>
                  </a:srgb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THANK</a:t>
            </a: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장미다방" panose="02020600000000000000" pitchFamily="18" charset="-127"/>
                <a:ea typeface="a장미다방" panose="02020600000000000000" pitchFamily="18" charset="-127"/>
              </a:rPr>
              <a:t>YOU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324850" y="4895850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-9525" y="3571634"/>
            <a:ext cx="3743325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8439150" y="3581159"/>
            <a:ext cx="3743325" cy="0"/>
          </a:xfrm>
          <a:prstGeom prst="straightConnector1">
            <a:avLst/>
          </a:prstGeom>
          <a:ln>
            <a:solidFill>
              <a:schemeClr val="bg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9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목적 및 필요성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EB809D-113E-9E4E-975B-7C17AAC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552497" y="1405680"/>
            <a:ext cx="8063244" cy="49570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E958EA-6BFA-AD4D-9CAB-E4AC7BAF4DBD}"/>
              </a:ext>
            </a:extLst>
          </p:cNvPr>
          <p:cNvSpPr/>
          <p:nvPr/>
        </p:nvSpPr>
        <p:spPr>
          <a:xfrm>
            <a:off x="850051" y="1171576"/>
            <a:ext cx="10765690" cy="5191124"/>
          </a:xfrm>
          <a:prstGeom prst="rect">
            <a:avLst/>
          </a:prstGeom>
          <a:gradFill flip="none" rotWithShape="1">
            <a:gsLst>
              <a:gs pos="12000">
                <a:schemeClr val="accent3">
                  <a:lumMod val="50000"/>
                  <a:alpha val="43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530247"/>
            <a:ext cx="5862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COVID-19</a:t>
            </a: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 포스트 코로나 시대</a:t>
            </a:r>
            <a:r>
              <a:rPr lang="en-US" altLang="ko-KR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,</a:t>
            </a: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 </a:t>
            </a:r>
            <a:endParaRPr lang="en-US" altLang="ko-KR" sz="2400" b="1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  <a:p>
            <a:pPr algn="ctr"/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새로운 교육 방식의 등장 </a:t>
            </a:r>
          </a:p>
        </p:txBody>
      </p:sp>
    </p:spTree>
    <p:extLst>
      <p:ext uri="{BB962C8B-B14F-4D97-AF65-F5344CB8AC3E}">
        <p14:creationId xmlns:p14="http://schemas.microsoft.com/office/powerpoint/2010/main" val="672182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목적 및 필요성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8372C2-D270-714F-A6D7-3ED630FA4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2" y="1124727"/>
            <a:ext cx="76454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CD82A4-34B0-9B41-9406-A01681BD3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62" y="2021966"/>
            <a:ext cx="8419618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4C629A-F42A-754E-ACD1-3B5932CD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45" y="2972022"/>
            <a:ext cx="7435320" cy="1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1CE3AB-253F-B843-8F9A-415E8776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04" y="3875655"/>
            <a:ext cx="76454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8257880-1A7F-4B43-9B51-C303E666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0"/>
          <a:stretch/>
        </p:blipFill>
        <p:spPr bwMode="auto">
          <a:xfrm>
            <a:off x="3984625" y="4946377"/>
            <a:ext cx="76454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49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목적 및 필요성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9DF4F44-E943-4F4E-9694-35F5AAAC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53" y="2616550"/>
            <a:ext cx="2131200" cy="2131200"/>
          </a:xfrm>
          <a:prstGeom prst="rect">
            <a:avLst/>
          </a:prstGeom>
        </p:spPr>
      </p:pic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DB56E29-C026-F440-B903-F295EAC0A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9" y="2613713"/>
            <a:ext cx="2134037" cy="2134037"/>
          </a:xfrm>
          <a:prstGeom prst="rect">
            <a:avLst/>
          </a:prstGeom>
        </p:spPr>
      </p:pic>
      <p:pic>
        <p:nvPicPr>
          <p:cNvPr id="8" name="그림 7" descr="표지판이(가) 표시된 사진&#10;&#10;자동 생성된 설명">
            <a:extLst>
              <a:ext uri="{FF2B5EF4-FFF2-40B4-BE49-F238E27FC236}">
                <a16:creationId xmlns:a16="http://schemas.microsoft.com/office/drawing/2014/main" id="{92D644EC-807D-804A-A1BB-7E382DF2E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91" y="2865732"/>
            <a:ext cx="1629997" cy="16299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1EA88D-2048-D844-8DD4-BFBC0E9A3FC7}"/>
              </a:ext>
            </a:extLst>
          </p:cNvPr>
          <p:cNvSpPr txBox="1"/>
          <p:nvPr/>
        </p:nvSpPr>
        <p:spPr>
          <a:xfrm>
            <a:off x="5905462" y="4340289"/>
            <a:ext cx="444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집중도가 떨어짐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BB769C-A62C-1D44-B418-B8DF1087A703}"/>
              </a:ext>
            </a:extLst>
          </p:cNvPr>
          <p:cNvSpPr txBox="1"/>
          <p:nvPr/>
        </p:nvSpPr>
        <p:spPr>
          <a:xfrm>
            <a:off x="1695278" y="4182918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학생들의 반응을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체크하기 힘듦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101DA-F726-EC4D-8B77-E2DB4D2FD57E}"/>
              </a:ext>
            </a:extLst>
          </p:cNvPr>
          <p:cNvSpPr txBox="1"/>
          <p:nvPr/>
        </p:nvSpPr>
        <p:spPr>
          <a:xfrm>
            <a:off x="5853614" y="2622523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내 얼굴을 화면에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비추기 부담스러움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098DC74B-A100-D24B-B595-55EC3918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84268" y="2982403"/>
            <a:ext cx="761578" cy="1324712"/>
          </a:xfrm>
          <a:prstGeom prst="rect">
            <a:avLst/>
          </a:prstGeom>
        </p:spPr>
      </p:pic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CF2D9E47-68D3-6043-97B8-55963B21D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9217" y="2992915"/>
            <a:ext cx="761578" cy="13247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5AD0DB-CC71-674D-A55D-6CA5F8EE85C5}"/>
              </a:ext>
            </a:extLst>
          </p:cNvPr>
          <p:cNvSpPr txBox="1"/>
          <p:nvPr/>
        </p:nvSpPr>
        <p:spPr>
          <a:xfrm>
            <a:off x="1649035" y="2703857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수업 난이도 및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속도 조절 불편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D6914-CD47-2F4D-A7AA-ECD027185A0E}"/>
              </a:ext>
            </a:extLst>
          </p:cNvPr>
          <p:cNvSpPr txBox="1"/>
          <p:nvPr/>
        </p:nvSpPr>
        <p:spPr>
          <a:xfrm>
            <a:off x="-317046" y="4791441"/>
            <a:ext cx="444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교수자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0ECB93-B8D8-834E-8550-C874B1BF94E9}"/>
              </a:ext>
            </a:extLst>
          </p:cNvPr>
          <p:cNvSpPr txBox="1"/>
          <p:nvPr/>
        </p:nvSpPr>
        <p:spPr>
          <a:xfrm>
            <a:off x="8062083" y="4791441"/>
            <a:ext cx="444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학습자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D62F0-5073-2E40-BA73-21C81D9E8BEC}"/>
              </a:ext>
            </a:extLst>
          </p:cNvPr>
          <p:cNvSpPr txBox="1"/>
          <p:nvPr/>
        </p:nvSpPr>
        <p:spPr>
          <a:xfrm>
            <a:off x="3983115" y="4787923"/>
            <a:ext cx="444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온라인 강의</a:t>
            </a:r>
          </a:p>
        </p:txBody>
      </p:sp>
    </p:spTree>
    <p:extLst>
      <p:ext uri="{BB962C8B-B14F-4D97-AF65-F5344CB8AC3E}">
        <p14:creationId xmlns:p14="http://schemas.microsoft.com/office/powerpoint/2010/main" val="583176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프로젝트 소개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25A2FB-BAF9-8F49-8F81-F16BA8969F29}"/>
              </a:ext>
            </a:extLst>
          </p:cNvPr>
          <p:cNvSpPr/>
          <p:nvPr/>
        </p:nvSpPr>
        <p:spPr>
          <a:xfrm>
            <a:off x="720977" y="1171576"/>
            <a:ext cx="10894764" cy="5191124"/>
          </a:xfrm>
          <a:prstGeom prst="rect">
            <a:avLst/>
          </a:prstGeom>
          <a:gradFill flip="none" rotWithShape="1">
            <a:gsLst>
              <a:gs pos="12000">
                <a:schemeClr val="accent1">
                  <a:lumMod val="40000"/>
                  <a:lumOff val="60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38951" y="2728039"/>
            <a:ext cx="5932071" cy="216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계속되는 포스트 코로나 시대</a:t>
            </a:r>
            <a:r>
              <a:rPr lang="en-US" altLang="ko-KR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,</a:t>
            </a: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 </a:t>
            </a:r>
            <a:endParaRPr lang="en-US" altLang="ko-KR" sz="2400" b="1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온라인 강의의 발전은 더 이상 선택이 아닌 필수</a:t>
            </a:r>
            <a:r>
              <a:rPr lang="en-US" altLang="ko-KR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sz="800" b="1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학습자의 집중도를 평가하여 교수자에게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실시간으로 피드백해주는  딥러닝 기반 시스템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357A8-7B6E-444A-84CE-DD0CBB8C8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70" y="377480"/>
            <a:ext cx="7379970" cy="737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3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주요 기능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학습자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F59430-DEB8-ED4D-93EC-B60DC4D4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042313-4B37-B448-8B2C-E285C0205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076" y="1171576"/>
            <a:ext cx="9668135" cy="51911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46AA47-D50E-6E46-B8BD-A4EFCFB3EB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73" t="59506" r="271" b="4699"/>
          <a:stretch/>
        </p:blipFill>
        <p:spPr>
          <a:xfrm>
            <a:off x="7521144" y="3910819"/>
            <a:ext cx="3461034" cy="21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주요 기능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교수자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F59430-DEB8-ED4D-93EC-B60DC4D4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D06E1B-4953-8047-BF37-06AE0F26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018" y="1171576"/>
            <a:ext cx="9629700" cy="51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3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7A14936-1D5E-9B48-B849-F07D09196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20" y="2514262"/>
            <a:ext cx="1539240" cy="1539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74D602-88A3-E44B-A118-980472177FDA}"/>
              </a:ext>
            </a:extLst>
          </p:cNvPr>
          <p:cNvSpPr txBox="1"/>
          <p:nvPr/>
        </p:nvSpPr>
        <p:spPr>
          <a:xfrm>
            <a:off x="-95158" y="4436657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온라인 수업을 듣는 학습자 사진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(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집중하는</a:t>
            </a:r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집중하지 않는</a:t>
            </a:r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)</a:t>
            </a:r>
            <a:endParaRPr lang="ko-KR" altLang="en-US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C3ABBC-4A69-F240-B8A5-1D72E81D4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56" y="2939464"/>
            <a:ext cx="1007657" cy="1007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5F302C-1D31-7746-8998-AF948B50204E}"/>
              </a:ext>
            </a:extLst>
          </p:cNvPr>
          <p:cNvSpPr txBox="1"/>
          <p:nvPr/>
        </p:nvSpPr>
        <p:spPr>
          <a:xfrm>
            <a:off x="3872516" y="4496646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다양한</a:t>
            </a:r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feature</a:t>
            </a:r>
            <a:r>
              <a:rPr lang="ko-KR" altLang="en-US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를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추가해가며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이미지 분류 모델 생성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E71E18-AFEE-8643-9815-0D2783A6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29" y="2916706"/>
            <a:ext cx="1007657" cy="100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82A40-FDD4-4E4C-ADAC-06EF75C0C71B}"/>
              </a:ext>
            </a:extLst>
          </p:cNvPr>
          <p:cNvSpPr txBox="1"/>
          <p:nvPr/>
        </p:nvSpPr>
        <p:spPr>
          <a:xfrm>
            <a:off x="7872291" y="4436657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교수자 및 학습자에게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결과물 제공</a:t>
            </a:r>
          </a:p>
        </p:txBody>
      </p:sp>
      <p:pic>
        <p:nvPicPr>
          <p:cNvPr id="21" name="그림 20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5080B37-F8C3-8A49-8E98-1A7660500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94" y="2564124"/>
            <a:ext cx="1818523" cy="1712819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3F6D47-116F-FE4A-A351-E55DFC265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22" y="2475556"/>
            <a:ext cx="1801387" cy="18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8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marL="0" marR="0" indent="0" algn="ctr" defTabSz="91440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맑은 고딕" panose="020F0502020204030204"/>
            <a:ea typeface="맑은 고딕" panose="020B0503020000020004" pitchFamily="50" charset="-127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9600" dirty="0">
            <a:ln>
              <a:solidFill>
                <a:schemeClr val="tx1">
                  <a:alpha val="20000"/>
                </a:schemeClr>
              </a:solidFill>
            </a:ln>
            <a:latin typeface="-윤고딕320" panose="02030504000101010101" pitchFamily="18" charset="-127"/>
            <a:ea typeface="-윤고딕320" panose="02030504000101010101" pitchFamily="18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405</Words>
  <Application>Microsoft Office PowerPoint</Application>
  <PresentationFormat>와이드스크린</PresentationFormat>
  <Paragraphs>130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맑은 고딕</vt:lpstr>
      <vt:lpstr>Arial</vt:lpstr>
      <vt:lpstr>a장미다방</vt:lpstr>
      <vt:lpstr>KoreanJMDBR</vt:lpstr>
      <vt:lpstr>Adobe Caslon Pro Bold</vt:lpstr>
      <vt:lpstr>Nanum Myeongjo</vt:lpstr>
      <vt:lpstr>-윤고딕320</vt:lpstr>
      <vt:lpstr>KoPubDotum Bold</vt:lpstr>
      <vt:lpstr>나눔스퀘어 Bold</vt:lpstr>
      <vt:lpstr>KoPubDotum Medium</vt:lpstr>
      <vt:lpstr>Office 테마</vt:lpstr>
      <vt:lpstr>1_Office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이 다혜</cp:lastModifiedBy>
  <cp:revision>97</cp:revision>
  <dcterms:created xsi:type="dcterms:W3CDTF">2017-07-23T03:43:32Z</dcterms:created>
  <dcterms:modified xsi:type="dcterms:W3CDTF">2020-08-12T09:05:01Z</dcterms:modified>
</cp:coreProperties>
</file>